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672" r:id="rId4"/>
    <p:sldMasterId id="2147483684" r:id="rId5"/>
  </p:sldMasterIdLst>
  <p:sldIdLst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76" r:id="rId14"/>
    <p:sldId id="263" r:id="rId15"/>
    <p:sldId id="270" r:id="rId16"/>
    <p:sldId id="269" r:id="rId17"/>
    <p:sldId id="271" r:id="rId18"/>
    <p:sldId id="278" r:id="rId19"/>
    <p:sldId id="279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7"/>
    <p:restoredTop sz="94863"/>
  </p:normalViewPr>
  <p:slideViewPr>
    <p:cSldViewPr snapToGrid="0">
      <p:cViewPr varScale="1">
        <p:scale>
          <a:sx n="106" d="100"/>
          <a:sy n="106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66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54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81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432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043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5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586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654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70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969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27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103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834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6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9540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CDC5-2195-97E7-A00D-197B4F6C5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C1775-2893-B35C-023F-9EC8A609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1299-75CB-956C-7CC3-E5047E1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246F-E834-1A9B-C7F1-4F65B4BB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058D-C175-BF47-44E6-523DC8D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319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2C41-4836-6254-6583-D66BD341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3B2F-1920-3648-F096-A15DBCFA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8900A-A994-CF4E-7A80-A2E73104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5222-5AAA-AF54-5B6C-843D8315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53A6-B330-ED49-7235-0FBBB096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935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67F9-AF34-7C91-CA77-E0DCB63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8A82-A90A-7EB9-BA84-916C690E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BDB9-EA1D-0506-C8AC-EABCC6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D3F9-93E4-48B5-1D89-D4953CD0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F4BA-CCAA-1E33-31F0-011F4B02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384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6FFB-CCCF-FEB9-357A-4D0BABB3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6570-4A9A-8920-7779-BA5BC4E45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E010-3380-E52F-DFB9-3792B52B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0CD2-6169-7458-BE11-643495F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76203-1BA6-4FA0-0C18-D9474AD9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86611-B38D-C944-7E3E-A78B786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197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5F80-57F8-B5BE-BD2D-042B64DE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E456-650F-8431-5C70-0C35E699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ECC2C-740F-7ACB-00F9-9E280932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4901A-229B-0BB8-05C7-A013042D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2DADC-6A44-7E57-322F-364448626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A94AB-392D-433C-8C9B-D53AD964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54242-8B09-2445-2110-CD1F295C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99A77-24C3-74A0-AAE4-67DE6FD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603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A224-4F3F-E0DB-2835-87D4815E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74C27-3F14-AE62-50C2-B613DB03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A05B2-1C03-4AF3-E3A1-9F0D5B08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AF01-464F-2DB7-C918-BF846D0F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56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CB82D-57FB-D781-1E3C-8F5126DB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F9A91-A498-32EC-E41A-5E69BFDB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E32C-CFE3-3580-4BDA-2E1EDE21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8277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671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905-59EA-CBC6-6382-533D7F46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E9AD-A5E3-F988-5893-63876D7C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C131E-2B29-4CC8-8901-84B23FAE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D7D0-BAC8-35F9-4F6D-E64E82A0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8EE8F-7AD7-9A6E-A95A-20EABEF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FF11-7B6D-519C-485C-E56F9629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45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808D-2319-9623-F894-DB1DCC33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05CD6-DCB5-E8DD-345E-8C271B5D8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24830-FD10-06E1-7F64-DF5C6FA0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A856-10F5-DBB0-6DB0-98CB276C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0EC8-B5EC-3F90-E39D-D0EAA11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E3813-5DF3-182A-D8AC-4F590E00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6213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9B73-2CDB-DC6E-E79E-BD70C24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3A1BD-A4A3-7DB2-96D7-1A6B608E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0FA3-F0A2-41C1-36D4-60E13EEA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9837-C619-4A50-C385-D913902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90EF7-C0DD-C529-823C-C46F477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883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45466-F6C7-7447-1B1B-2F71157B2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1983D-4AA6-97EF-F263-8EF2025A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3503-8F4C-9E4D-2537-641F5767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D3C3-8BE7-2751-EEAD-52BB1472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D8227-09A4-6578-EA96-303C1BBE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877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ADD5-FC44-7C5B-269A-62231D463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48C74-8E89-F6D6-03D8-680734F8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7A23-0C10-EAD9-3976-92A5ECCB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B685-5272-4A06-F52E-1BC563F9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C207-0CFF-1EC9-8516-705A74F9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27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96C8-AE55-DBF3-6B1D-8878E856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39A-54D4-395F-24BF-A5CC56BE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E536-0D59-97ED-1D00-C1630CF2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D4D4-E626-26E4-5BE7-3E04AA63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D477E-3B56-097C-9E05-91215E7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902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BA46-B74F-17A0-9B38-8A51041B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7C108-82F7-8DDC-B571-E2619EAF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DBC2-1913-7F66-1A12-9F637DF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B0BE-FC06-AF4B-1C21-488A58E2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069F-A131-94C2-F6D7-4F9CB4A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80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B082-6C00-4938-8837-39B0FCA9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B387-EDB5-4119-4391-F84A8EB8A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778B-0718-3850-9C2A-C7B4F9E9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8E25F-ADC0-B5C6-734A-BB0D25F8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7CC0-25B5-B560-0885-94CCC199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3D2E-C87B-AD6D-2DAC-FFBBAA5F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0312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3B39-A22A-1B1A-BD5F-A2BE8F8D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B2831-2457-505E-11A6-3DA6D751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760ED-B90D-7DC4-3B36-B4EB3CAFE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9AA7C-C4DA-5C51-7A47-08699F310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D0014-0601-051E-C21D-8608FDF0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67EE7-AEF2-5145-3AC3-17F2344E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5C9D1-E179-DCBF-24E3-51AD7BB5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F1F87-F6CB-7B53-DB16-233F7984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271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1C90-0439-C9FF-A35A-822102F5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5D251-710E-7013-E052-ADF4E3DE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1DAE0-9C9F-5EBD-5DCE-5C3F5120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1F15C-BC0D-CA21-BEB1-8FB698EA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87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19768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81835-030E-8316-30AD-F41E9145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03B1F-688C-BC4A-95B6-AE592E9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BDEB-623B-28B6-BAAB-19666B33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0061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3104-FA69-A71F-D3CE-7B3F8698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4199-0D0C-2F9E-C840-24F8A700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757D2-0191-793B-6DF0-9944F90F5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18277-76FC-EEF2-F009-561D3313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FE99-0C9C-B687-9E36-30BB5886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0EE4-2929-C7AE-1743-BAB8CD1E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4847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3881-284C-9F8B-8699-B8240432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9991F-39E6-ECA9-14DD-ECB2B6BE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93E1-B723-4F6A-E193-F91AFCEA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3054-4C90-60FB-93AF-5C0F7691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03DB5-AF74-EF40-882A-BA8B2751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8121-3E9A-94E1-4C17-BDB2FF2B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3356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E51C-F4A7-36F0-19EB-92A6540B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E4A9-07CB-417A-FEAA-E0F70DC71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0FD7-840F-7D82-AAE3-55096094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ADD7-A7A4-67E7-5DB4-7D8E98C7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B3D-C5D7-D1B9-0E77-A08E6C1E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5172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334D3-9ED2-2785-7D2A-86477B274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FF25C-A5C2-89DD-19F0-28601039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C129-3E97-7964-65C2-C41EBFC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CB41-E289-7E56-2B1E-5B268B7E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2FD0-4708-4CB0-587B-6FDBC4E4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4645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2B2D-3685-5194-3818-83A398B67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C5573-89EF-D41D-5351-0947F9FE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0621-3671-7C9D-E384-151A0DC7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D0AF-FF37-BEDA-956E-D539AD86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44B6-1B15-7FBE-71DE-D41767C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1051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4EF-9F5D-0738-C9D4-0FB412B0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CA06-156A-B20B-CA52-1F33D39E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BB73-6296-8E9B-2D3C-60A9937D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57EEF-2401-C4F3-2D4D-7E509D6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EF92-8F67-A19A-3F9E-841D02FF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9494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7619-0BC8-5030-CAE0-913E498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B1D8-1440-EB72-AFC2-5436BE84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F739F-5FFD-5CB9-A1AD-9EF165E5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BA8E-300A-509C-8948-DD474FAE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4C28-8C79-C178-E77B-012C8D5F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3406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B150-FE45-5C31-CB27-FC59AD2E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A714-201E-1207-4188-9B3921EFB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2B9B7-D4C5-AB82-4031-8A27A4665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274E2-893C-C13E-7CF3-B6E5125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1BB6-E729-C210-3F53-C4BA9CC9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AD5C-BA2B-BEED-5E4A-6B943A71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1171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64A2-739C-12CE-DC66-CC6A522B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2EFD-2EE5-A711-2E25-FA720C0F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6C2AE-8E69-11BA-15B5-A285933E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44932-164B-EC6C-CF17-E85E1BAAB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2F4AD-C063-9679-5B1C-AB06D76FB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EAFC-AE7D-A1AD-DE51-9756BC1F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5147F-0986-311C-13A4-70F9CE40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F7E92-B771-8D87-9ACC-94EA40A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10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8943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D59B-B3DA-85D3-0812-DB2A612F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FFD9D-0ECF-9916-648C-05DC670A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72B8C-158F-AF52-EC52-EC20D49E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D85A9-0407-E791-4B3B-2C8FF8CB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7719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09A62-EF20-09D9-4B3C-F30082D7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DE35-7B94-72A0-6B5B-6C041DB9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63E9-E7C1-3205-D5BF-A91B5496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4190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09AB-CA13-B4D2-04B6-4B5B0A50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B3AD-7109-A4AC-45E0-ECAE8C8D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FD6A8-FCC4-2BE7-6CA4-3003D6DC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8AF86-2EF2-C43E-56CD-4951598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ED99B-D7BA-F5AD-8C72-F081545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BC08-6106-B7E1-3C04-702321D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1452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1477-50D1-6CCC-1D69-0DCD36F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7579-1ADE-0E68-8CB7-64A81650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7D9B-5193-48E9-263E-61F18E46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7056-F112-BC39-6AC4-5DA9C56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9409-6B51-B1C8-0F7B-2F11D11D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035FA-D084-6108-D0EC-B9C9FA7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8355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E025-7522-B9FD-CB07-45E50A26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BDDBA-426B-47F1-2026-203E18B11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CC52-40A1-5D7C-3EB7-84AE735A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A7A0-3DC1-E398-F973-95BEB67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4F8C-D44D-621C-E8AC-ECF7D584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009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35C27-2CBE-AECE-5600-541DC9FBB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A9746-CD8B-D79D-6AEE-4758E2AAB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E9CF-6342-361F-3B0E-7CDCF498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B789-473F-115B-84C3-783FAB12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5E8F-1560-4412-C879-BBBEBD31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8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753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1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24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68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383B2-89ED-8E75-E45B-C6B6AFE980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D9C4F3-ABF8-4F16-5452-9356D4BCFEDA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383B2-89ED-8E75-E45B-C6B6AFE980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AA08F-D417-E22A-73F6-043FB7CD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4F86-22DB-E70E-79C9-B2EB5767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ADA3-A445-D4DC-A7DE-460E833A0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D7B2-A8BB-6142-872C-6B58C20D6731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3C6D-DAC8-3507-5D1E-D37D9E1C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F9CD-31F0-36DE-E13B-07370D01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40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BA3CB-12F9-B01A-0C88-2822656F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08A9-9F36-6DF6-B3CC-1A15E070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D42F-D4EE-15CB-4CF4-11CAD31BF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05B4-2C3D-3C44-B37E-70D3D1DC3B28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0563-870B-1F79-02C3-9DEF52F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98C1-838F-3DB2-E8D9-B338F3BE3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802A8-75BF-E5A8-5AA4-CB497F0593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5931" y="-1891"/>
            <a:ext cx="10300138" cy="68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3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5096-4619-8E3F-2F2A-17B27872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76C68-4CA2-ECA9-69C1-95631B62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EFDE-0A53-1E15-17EA-4D8DF920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0F20-4C45-2B40-8AAF-78496540884B}" type="datetimeFigureOut">
              <a:rPr lang="en-DE" smtClean="0"/>
              <a:t>17.06.26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D66B-7457-1D6D-DE3C-8254883D5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898ED-3B90-BA8F-4DF8-0B474ADC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74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5CC4B-0344-B41E-4963-013FE490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3" t="5518" r="8033" b="5518"/>
          <a:stretch>
            <a:fillRect/>
          </a:stretch>
        </p:blipFill>
        <p:spPr>
          <a:xfrm>
            <a:off x="68024" y="5967046"/>
            <a:ext cx="840562" cy="89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1ECD4-E18D-24AD-1C68-47067A622C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5000"/>
                    </a14:imgEffect>
                    <a14:imgEffect>
                      <a14:saturation sat="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8033" t="63939" r="8033" b="16988"/>
          <a:stretch>
            <a:fillRect/>
          </a:stretch>
        </p:blipFill>
        <p:spPr>
          <a:xfrm>
            <a:off x="908586" y="2646513"/>
            <a:ext cx="10374827" cy="23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B16FE5-C9FE-57F7-B7FD-8A4D41CE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18" y="1481135"/>
            <a:ext cx="2089363" cy="369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B909C6-4EA2-F89C-8A6C-F43DD4A326CB}"/>
              </a:ext>
            </a:extLst>
          </p:cNvPr>
          <p:cNvSpPr txBox="1"/>
          <p:nvPr/>
        </p:nvSpPr>
        <p:spPr>
          <a:xfrm>
            <a:off x="194511" y="138050"/>
            <a:ext cx="533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Aktuelle</a:t>
            </a:r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 Situation der Gemeinden in Marseille</a:t>
            </a:r>
          </a:p>
          <a:p>
            <a:endParaRPr lang="en-GB" sz="3600" dirty="0" err="1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C83483-C04A-6AE6-82E2-E7A8C5C2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0" y="2269247"/>
            <a:ext cx="5086815" cy="37325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D1ABA6-4E28-2D84-305C-DB5ABFC7F381}"/>
              </a:ext>
            </a:extLst>
          </p:cNvPr>
          <p:cNvSpPr txBox="1"/>
          <p:nvPr/>
        </p:nvSpPr>
        <p:spPr>
          <a:xfrm>
            <a:off x="5655844" y="2446374"/>
            <a:ext cx="7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Drei Gemeinden: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 Gemeinde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sozialen</a:t>
            </a:r>
            <a:r>
              <a:rPr lang="en-GB" dirty="0"/>
              <a:t> </a:t>
            </a:r>
            <a:r>
              <a:rPr lang="en-GB" dirty="0" err="1"/>
              <a:t>Brennpunkt</a:t>
            </a:r>
            <a:r>
              <a:rPr lang="en-GB" dirty="0"/>
              <a:t> St-Louis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 Gemeinden </a:t>
            </a:r>
            <a:r>
              <a:rPr lang="en-GB" dirty="0" err="1"/>
              <a:t>im</a:t>
            </a:r>
            <a:r>
              <a:rPr lang="en-GB" dirty="0"/>
              <a:t> Zentrum von Marseille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16EE2-0616-DFEE-059E-7454A142EF17}"/>
              </a:ext>
            </a:extLst>
          </p:cNvPr>
          <p:cNvSpPr txBox="1"/>
          <p:nvPr/>
        </p:nvSpPr>
        <p:spPr>
          <a:xfrm>
            <a:off x="5655844" y="3646703"/>
            <a:ext cx="641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Viele </a:t>
            </a:r>
            <a:r>
              <a:rPr lang="en-GB" dirty="0" err="1"/>
              <a:t>Stadtteile</a:t>
            </a:r>
            <a:r>
              <a:rPr lang="en-GB" dirty="0"/>
              <a:t> </a:t>
            </a:r>
            <a:r>
              <a:rPr lang="en-GB" dirty="0" err="1"/>
              <a:t>brauchen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Gemeindegründungen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Große</a:t>
            </a:r>
            <a:r>
              <a:rPr lang="en-GB" dirty="0"/>
              <a:t> </a:t>
            </a:r>
            <a:r>
              <a:rPr lang="en-GB" dirty="0" err="1"/>
              <a:t>Gebiete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regelmäßige</a:t>
            </a:r>
            <a:r>
              <a:rPr lang="en-GB" dirty="0"/>
              <a:t> </a:t>
            </a:r>
            <a:r>
              <a:rPr lang="en-GB" dirty="0" err="1"/>
              <a:t>evangelische</a:t>
            </a:r>
            <a:r>
              <a:rPr lang="en-GB" dirty="0"/>
              <a:t> </a:t>
            </a:r>
            <a:r>
              <a:rPr lang="en-GB" dirty="0" err="1"/>
              <a:t>Präsenz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Weniger </a:t>
            </a:r>
            <a:r>
              <a:rPr lang="en-GB" b="1" dirty="0" err="1"/>
              <a:t>als</a:t>
            </a:r>
            <a:r>
              <a:rPr lang="en-GB" b="1" dirty="0"/>
              <a:t> 1 </a:t>
            </a:r>
            <a:r>
              <a:rPr lang="en-GB" b="1" dirty="0" err="1"/>
              <a:t>evangelische</a:t>
            </a:r>
            <a:r>
              <a:rPr lang="en-GB" b="1" dirty="0"/>
              <a:t> </a:t>
            </a:r>
            <a:r>
              <a:rPr lang="en-GB" b="1" dirty="0" err="1"/>
              <a:t>Freikirche</a:t>
            </a:r>
            <a:r>
              <a:rPr lang="en-GB" b="1" dirty="0"/>
              <a:t> pro 50.000 </a:t>
            </a:r>
            <a:r>
              <a:rPr lang="en-GB" b="1" dirty="0" err="1"/>
              <a:t>Einwohner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2C04B-50D8-B1BD-2128-58EA9977B3D2}"/>
              </a:ext>
            </a:extLst>
          </p:cNvPr>
          <p:cNvSpPr txBox="1"/>
          <p:nvPr/>
        </p:nvSpPr>
        <p:spPr>
          <a:xfrm>
            <a:off x="5655844" y="4847032"/>
            <a:ext cx="578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 </a:t>
            </a:r>
            <a:r>
              <a:rPr lang="en-DE" dirty="0"/>
              <a:t>Marseille ist viel schneller gewachsen als die Gemeinde und das christliche Zeugnis.</a:t>
            </a:r>
          </a:p>
        </p:txBody>
      </p:sp>
    </p:spTree>
    <p:extLst>
      <p:ext uri="{BB962C8B-B14F-4D97-AF65-F5344CB8AC3E}">
        <p14:creationId xmlns:p14="http://schemas.microsoft.com/office/powerpoint/2010/main" val="107496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8334-4604-4491-7B3E-5EDB8E0E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531-E8EA-9571-E14B-CAC1D794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1" y="2717579"/>
            <a:ext cx="5336494" cy="4002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621672-E753-BA7D-E24E-24634FA9F16E}"/>
              </a:ext>
            </a:extLst>
          </p:cNvPr>
          <p:cNvSpPr txBox="1"/>
          <p:nvPr/>
        </p:nvSpPr>
        <p:spPr>
          <a:xfrm>
            <a:off x="2579370" y="2302014"/>
            <a:ext cx="17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Ein Gottesdienst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A4C56F-76FC-1DA3-D0FC-27189931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35248" y="2717579"/>
            <a:ext cx="5336494" cy="40023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25C96-0DD7-16BD-6762-3D438FCAFF43}"/>
              </a:ext>
            </a:extLst>
          </p:cNvPr>
          <p:cNvSpPr txBox="1"/>
          <p:nvPr/>
        </p:nvSpPr>
        <p:spPr>
          <a:xfrm>
            <a:off x="5004384" y="1984709"/>
            <a:ext cx="539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Apostolische</a:t>
            </a:r>
            <a:r>
              <a:rPr lang="en-GB" b="1" dirty="0"/>
              <a:t> Reise 2026 </a:t>
            </a:r>
            <a:r>
              <a:rPr lang="en-GB" b="1" dirty="0" err="1"/>
              <a:t>mit</a:t>
            </a:r>
            <a:r>
              <a:rPr lang="en-GB" b="1" dirty="0"/>
              <a:t> </a:t>
            </a:r>
            <a:r>
              <a:rPr lang="en-GB" b="1" dirty="0" err="1"/>
              <a:t>Liebenzeller</a:t>
            </a:r>
            <a:r>
              <a:rPr lang="en-GB" b="1" dirty="0"/>
              <a:t> </a:t>
            </a:r>
            <a:r>
              <a:rPr lang="en-GB" b="1" dirty="0" err="1"/>
              <a:t>Studierenden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46924-6288-840C-E536-5655B449C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11" y="138050"/>
            <a:ext cx="3656385" cy="64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ECA315-CD2E-1C82-8022-CA8558F7977A}"/>
              </a:ext>
            </a:extLst>
          </p:cNvPr>
          <p:cNvSpPr txBox="1"/>
          <p:nvPr/>
        </p:nvSpPr>
        <p:spPr>
          <a:xfrm>
            <a:off x="173628" y="830547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St-Just Gemeinde</a:t>
            </a:r>
          </a:p>
        </p:txBody>
      </p:sp>
      <p:pic>
        <p:nvPicPr>
          <p:cNvPr id="4" name="Graphic 3" descr="Back with solid fill">
            <a:extLst>
              <a:ext uri="{FF2B5EF4-FFF2-40B4-BE49-F238E27FC236}">
                <a16:creationId xmlns:a16="http://schemas.microsoft.com/office/drawing/2014/main" id="{EE8C6B21-A99C-8241-34E0-9F1CCC7F36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5572428" y="2348247"/>
            <a:ext cx="721396" cy="646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2DEDE-454A-73EF-368F-13EDEDBA22ED}"/>
              </a:ext>
            </a:extLst>
          </p:cNvPr>
          <p:cNvSpPr txBox="1"/>
          <p:nvPr/>
        </p:nvSpPr>
        <p:spPr>
          <a:xfrm>
            <a:off x="6372365" y="2348247"/>
            <a:ext cx="3240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i="1" dirty="0"/>
              <a:t>Frontansicht der EPE Saint-Just</a:t>
            </a:r>
          </a:p>
        </p:txBody>
      </p:sp>
    </p:spTree>
    <p:extLst>
      <p:ext uri="{BB962C8B-B14F-4D97-AF65-F5344CB8AC3E}">
        <p14:creationId xmlns:p14="http://schemas.microsoft.com/office/powerpoint/2010/main" val="147430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3C5C-C46D-5705-939B-4612D34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50396-5CD2-E22D-137F-5A06235F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8D143-E389-CB8E-6293-80C1DC45DF69}"/>
              </a:ext>
            </a:extLst>
          </p:cNvPr>
          <p:cNvSpPr txBox="1"/>
          <p:nvPr/>
        </p:nvSpPr>
        <p:spPr>
          <a:xfrm>
            <a:off x="4393581" y="2999015"/>
            <a:ext cx="24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Internationale Partner</a:t>
            </a:r>
            <a:endParaRPr lang="en-D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AF87A-49EF-868C-4310-F8B60FE3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164" y="4358787"/>
            <a:ext cx="2951730" cy="1605003"/>
          </a:xfrm>
          <a:prstGeom prst="rect">
            <a:avLst/>
          </a:prstGeom>
        </p:spPr>
      </p:pic>
      <p:pic>
        <p:nvPicPr>
          <p:cNvPr id="6" name="Picture 5" descr="M4 Deutschland | M4 Europe">
            <a:extLst>
              <a:ext uri="{FF2B5EF4-FFF2-40B4-BE49-F238E27FC236}">
                <a16:creationId xmlns:a16="http://schemas.microsoft.com/office/drawing/2014/main" id="{C3D3083B-9784-3F33-EA59-240A4339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845" y="2574280"/>
            <a:ext cx="2758368" cy="2075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EAE80-D9E1-BC68-F4BF-E9525E725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319" y="3520659"/>
            <a:ext cx="4295426" cy="1055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67F21A-0258-D681-C427-79A4C99D2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81" y="4881243"/>
            <a:ext cx="3981875" cy="7038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028416-5AED-EE8F-D09E-9761823F4E0C}"/>
              </a:ext>
            </a:extLst>
          </p:cNvPr>
          <p:cNvSpPr txBox="1"/>
          <p:nvPr/>
        </p:nvSpPr>
        <p:spPr>
          <a:xfrm>
            <a:off x="4393581" y="1881662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Die EPE Saint-Just (Perspectives-Gemeinde) </a:t>
            </a:r>
            <a:r>
              <a:rPr lang="en-GB" b="1" dirty="0" err="1"/>
              <a:t>startet</a:t>
            </a:r>
            <a:endParaRPr lang="en-GB" b="1" dirty="0"/>
          </a:p>
          <a:p>
            <a:r>
              <a:rPr lang="en-DE" sz="3200" b="1" dirty="0"/>
              <a:t>Acts 13 Marseille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3D831-5C44-F740-9526-D394A9DE4812}"/>
              </a:ext>
            </a:extLst>
          </p:cNvPr>
          <p:cNvSpPr txBox="1"/>
          <p:nvPr/>
        </p:nvSpPr>
        <p:spPr>
          <a:xfrm>
            <a:off x="213654" y="80741"/>
            <a:ext cx="5455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Gemeinden und Mission in Marseille </a:t>
            </a:r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fördern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3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2E3E-E8FE-765A-B564-FB947B4D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44D97-227A-4C95-DE7A-7C921BC4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492EB7-D211-8B3F-6E60-86CB344B92CF}"/>
              </a:ext>
            </a:extLst>
          </p:cNvPr>
          <p:cNvSpPr txBox="1"/>
          <p:nvPr/>
        </p:nvSpPr>
        <p:spPr>
          <a:xfrm>
            <a:off x="4834054" y="4070403"/>
            <a:ext cx="6099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1" i="0" dirty="0">
                <a:solidFill>
                  <a:srgbClr val="000000"/>
                </a:solidFill>
                <a:effectLst/>
              </a:rPr>
              <a:t>Unsere Einsätze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Charlie ist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Pastor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und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Gemeindegründer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im Gemeindenetzwerk „Perspectives“ in Marseille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Maria leitet das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Missionsprogramm „IMPACT“ </a:t>
            </a:r>
            <a:r>
              <a:rPr lang="en-DE" b="0" i="0" dirty="0">
                <a:solidFill>
                  <a:srgbClr val="000000"/>
                </a:solidFill>
                <a:effectLst/>
              </a:rPr>
              <a:t>der Liebenzeller Mission Frankreich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12BC7-8646-7F57-81EE-8441D856FE44}"/>
              </a:ext>
            </a:extLst>
          </p:cNvPr>
          <p:cNvSpPr txBox="1"/>
          <p:nvPr/>
        </p:nvSpPr>
        <p:spPr>
          <a:xfrm>
            <a:off x="4834054" y="2325932"/>
            <a:ext cx="609971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13 Marseille </a:t>
            </a:r>
          </a:p>
          <a:p>
            <a:r>
              <a:rPr lang="en-DE" dirty="0"/>
              <a:t>Eine langfristige Vision, Gemeinden zu gründen und Marseille zu einem Zentrum für interkulturelle Mission und Ausbildung zu machen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EC912-2DCD-0E42-3D67-A0EE85021357}"/>
              </a:ext>
            </a:extLst>
          </p:cNvPr>
          <p:cNvSpPr txBox="1"/>
          <p:nvPr/>
        </p:nvSpPr>
        <p:spPr>
          <a:xfrm>
            <a:off x="213654" y="80741"/>
            <a:ext cx="533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Gemeinden und Mission in Marseille </a:t>
            </a:r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fördern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49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55E5-2B2F-24C7-7852-AC59D408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10EC8-312E-0D2E-711A-2ECB6E40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1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0F2D2-506E-3E72-D26F-931EFE672A1C}"/>
              </a:ext>
            </a:extLst>
          </p:cNvPr>
          <p:cNvSpPr txBox="1"/>
          <p:nvPr/>
        </p:nvSpPr>
        <p:spPr>
          <a:xfrm>
            <a:off x="9372600" y="189736"/>
            <a:ext cx="26228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DE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Langfristige Ziele</a:t>
            </a:r>
          </a:p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Gemeinden gründen</a:t>
            </a:r>
            <a:endParaRPr lang="en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7CF46-9BB8-BB75-2C3D-F87F512128B6}"/>
              </a:ext>
            </a:extLst>
          </p:cNvPr>
          <p:cNvSpPr txBox="1"/>
          <p:nvPr/>
        </p:nvSpPr>
        <p:spPr>
          <a:xfrm>
            <a:off x="1319464" y="6050460"/>
            <a:ext cx="680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5–10 junge Leiter </a:t>
            </a:r>
            <a:r>
              <a:rPr lang="en-DE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für den Predigtdienst ausbilden (Pastoral, Evangelisation, Gemeindegründung)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12F1C-FC3E-68D6-07B3-FF7B12720435}"/>
              </a:ext>
            </a:extLst>
          </p:cNvPr>
          <p:cNvSpPr txBox="1"/>
          <p:nvPr/>
        </p:nvSpPr>
        <p:spPr>
          <a:xfrm>
            <a:off x="409074" y="5695119"/>
            <a:ext cx="814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7200" dirty="0"/>
              <a:t>&amp;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BA626A-2E38-BF21-C613-ECB2AF15D640}"/>
              </a:ext>
            </a:extLst>
          </p:cNvPr>
          <p:cNvCxnSpPr>
            <a:cxnSpLocks/>
          </p:cNvCxnSpPr>
          <p:nvPr/>
        </p:nvCxnSpPr>
        <p:spPr>
          <a:xfrm flipV="1">
            <a:off x="5727032" y="1006197"/>
            <a:ext cx="1143000" cy="143621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0500E-C2E0-A49A-0113-5763BE3E954B}"/>
              </a:ext>
            </a:extLst>
          </p:cNvPr>
          <p:cNvCxnSpPr>
            <a:cxnSpLocks/>
          </p:cNvCxnSpPr>
          <p:nvPr/>
        </p:nvCxnSpPr>
        <p:spPr>
          <a:xfrm flipH="1">
            <a:off x="3260558" y="3236495"/>
            <a:ext cx="1973179" cy="199724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96BC8E-7069-CED1-FF50-A5BE68D19A02}"/>
              </a:ext>
            </a:extLst>
          </p:cNvPr>
          <p:cNvCxnSpPr>
            <a:cxnSpLocks/>
          </p:cNvCxnSpPr>
          <p:nvPr/>
        </p:nvCxnSpPr>
        <p:spPr>
          <a:xfrm>
            <a:off x="5462337" y="3236495"/>
            <a:ext cx="3260558" cy="98896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B2779-FD83-8D78-2E90-FDE9CF38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02" b="9894"/>
          <a:stretch>
            <a:fillRect/>
          </a:stretch>
        </p:blipFill>
        <p:spPr>
          <a:xfrm>
            <a:off x="0" y="0"/>
            <a:ext cx="7272338" cy="6855205"/>
          </a:xfrm>
          <a:prstGeom prst="rect">
            <a:avLst/>
          </a:prstGeom>
          <a:ln w="38100">
            <a:solidFill>
              <a:srgbClr val="D20007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6E44B-E113-C7B3-2077-6783DC0D6210}"/>
              </a:ext>
            </a:extLst>
          </p:cNvPr>
          <p:cNvSpPr txBox="1"/>
          <p:nvPr/>
        </p:nvSpPr>
        <p:spPr>
          <a:xfrm>
            <a:off x="7529512" y="2860894"/>
            <a:ext cx="37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>
              <a:defRPr b="1"/>
            </a:lvl1pPr>
          </a:lstStyle>
          <a:p>
            <a:r>
              <a:rPr lang="en-DE" b="0" dirty="0"/>
              <a:t>Eine apostolische Route Metz – Marseille entwickeln, in Partnerschaft mit Liebenzell Mission und Perspectives, um eine transnationale missionarische Dynamik zu schaffen.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B5B2-748C-5D34-4C09-EEB884987371}"/>
              </a:ext>
            </a:extLst>
          </p:cNvPr>
          <p:cNvSpPr txBox="1"/>
          <p:nvPr/>
        </p:nvSpPr>
        <p:spPr>
          <a:xfrm>
            <a:off x="7529512" y="22145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/>
              <a:t>Neue Strategie der Liebenzeller Mission in Frankreich</a:t>
            </a:r>
          </a:p>
        </p:txBody>
      </p:sp>
    </p:spTree>
    <p:extLst>
      <p:ext uri="{BB962C8B-B14F-4D97-AF65-F5344CB8AC3E}">
        <p14:creationId xmlns:p14="http://schemas.microsoft.com/office/powerpoint/2010/main" val="205473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6E87-44E0-1A51-8D02-8719DAA7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97BB9-4803-78CD-CE6E-A7AF5C2F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82480-F709-4E6B-E6E8-C82CE56C7937}"/>
              </a:ext>
            </a:extLst>
          </p:cNvPr>
          <p:cNvSpPr txBox="1"/>
          <p:nvPr/>
        </p:nvSpPr>
        <p:spPr>
          <a:xfrm>
            <a:off x="4332248" y="2228671"/>
            <a:ext cx="7623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Wir möchten unsere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multikulturellen Gemeindeerfahrungen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aus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Großbritannien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und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Deutschland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nutzen, um gemeinsame missionarische Projekte zwischen Frankreich, Deutschland und England aufzubauen.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10E7E-298A-9B1A-5A72-15B6FFC49646}"/>
              </a:ext>
            </a:extLst>
          </p:cNvPr>
          <p:cNvSpPr txBox="1"/>
          <p:nvPr/>
        </p:nvSpPr>
        <p:spPr>
          <a:xfrm>
            <a:off x="4332248" y="3564817"/>
            <a:ext cx="6099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dirty="0">
                <a:solidFill>
                  <a:srgbClr val="000000"/>
                </a:solidFill>
                <a:effectLst/>
              </a:rPr>
              <a:t>Marseille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könnte zu einem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Zentrum für missionarischen Austausch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und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Ausbildung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in Europa werden.</a:t>
            </a:r>
            <a:br>
              <a:rPr lang="en-DE" dirty="0"/>
            </a:br>
            <a:endParaRPr lang="en-DE" dirty="0"/>
          </a:p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Dafür möchten wir unter anderem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Kurzzeiteinsätze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und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Freizeiten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in Marseille organisieren.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29AD8-53BC-2DF1-3649-0DA388C3D4D2}"/>
              </a:ext>
            </a:extLst>
          </p:cNvPr>
          <p:cNvSpPr txBox="1"/>
          <p:nvPr/>
        </p:nvSpPr>
        <p:spPr>
          <a:xfrm>
            <a:off x="213654" y="80741"/>
            <a:ext cx="533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Gemeinden und Mission in Marseille </a:t>
            </a:r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fördern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43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6C82-DD5F-F1B3-173F-6A5F95B4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0144C-62FF-B2D2-6BAA-2E7CB40A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81852-CB70-9DA8-81B2-FA4A0678FAAD}"/>
              </a:ext>
            </a:extLst>
          </p:cNvPr>
          <p:cNvSpPr txBox="1"/>
          <p:nvPr/>
        </p:nvSpPr>
        <p:spPr>
          <a:xfrm>
            <a:off x="4332248" y="1838767"/>
            <a:ext cx="7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Wie </a:t>
            </a:r>
            <a:r>
              <a:rPr lang="en-GB" b="1" dirty="0" err="1"/>
              <a:t>kannst</a:t>
            </a:r>
            <a:r>
              <a:rPr lang="en-GB" b="1" dirty="0"/>
              <a:t> du </a:t>
            </a:r>
            <a:r>
              <a:rPr lang="en-GB" b="1" dirty="0" err="1"/>
              <a:t>uns</a:t>
            </a:r>
            <a:r>
              <a:rPr lang="en-GB" b="1" dirty="0"/>
              <a:t> </a:t>
            </a:r>
            <a:r>
              <a:rPr lang="en-GB" b="1" dirty="0" err="1"/>
              <a:t>unterstützen</a:t>
            </a:r>
            <a:r>
              <a:rPr lang="en-GB" b="1" dirty="0"/>
              <a:t>?</a:t>
            </a:r>
            <a:endParaRPr lang="en-D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311BB-8CAE-9CF4-9FC3-BA94965D84E2}"/>
              </a:ext>
            </a:extLst>
          </p:cNvPr>
          <p:cNvSpPr txBox="1"/>
          <p:nvPr/>
        </p:nvSpPr>
        <p:spPr>
          <a:xfrm>
            <a:off x="4332248" y="3068930"/>
            <a:ext cx="572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4000" dirty="0"/>
              <a:t>// 20-100€ monatlich*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0831F-A593-C2F4-FF8B-8ED609E7AB02}"/>
              </a:ext>
            </a:extLst>
          </p:cNvPr>
          <p:cNvSpPr txBox="1"/>
          <p:nvPr/>
        </p:nvSpPr>
        <p:spPr>
          <a:xfrm>
            <a:off x="4332248" y="2419413"/>
            <a:ext cx="4913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Wir suchen </a:t>
            </a:r>
            <a:r>
              <a:rPr lang="en-DE" b="1" dirty="0"/>
              <a:t>25 regelmäßige Spender </a:t>
            </a:r>
            <a:r>
              <a:rPr lang="en-DE" dirty="0"/>
              <a:t>aus Deutschland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3F6-F786-3588-1CBB-322EF964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2" y="2546250"/>
            <a:ext cx="2211445" cy="543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5D1AF0-85FF-A397-C429-F442B96A1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362" y="3207978"/>
            <a:ext cx="2483603" cy="24836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119453-3FCE-8668-E86E-ED46F5A812DB}"/>
              </a:ext>
            </a:extLst>
          </p:cNvPr>
          <p:cNvSpPr txBox="1"/>
          <p:nvPr/>
        </p:nvSpPr>
        <p:spPr>
          <a:xfrm>
            <a:off x="4332248" y="4637647"/>
            <a:ext cx="4443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*In zwei Jahren werden wir unseren Spendenbedarf neu bewerten, da die Unterstützung durch die örtliche Gemeinde zunimmt.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5638-E8E3-6807-4EF6-5D6A8766985E}"/>
              </a:ext>
            </a:extLst>
          </p:cNvPr>
          <p:cNvCxnSpPr/>
          <p:nvPr/>
        </p:nvCxnSpPr>
        <p:spPr>
          <a:xfrm>
            <a:off x="9372001" y="2171743"/>
            <a:ext cx="0" cy="384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CE65BE-66EE-1628-7157-4E1AF0DEE853}"/>
              </a:ext>
            </a:extLst>
          </p:cNvPr>
          <p:cNvSpPr txBox="1"/>
          <p:nvPr/>
        </p:nvSpPr>
        <p:spPr>
          <a:xfrm>
            <a:off x="4332248" y="4142002"/>
            <a:ext cx="444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</a:t>
            </a:r>
            <a:r>
              <a:rPr lang="en-GB" sz="1400" dirty="0"/>
              <a:t>Der </a:t>
            </a:r>
            <a:r>
              <a:rPr lang="en-GB" sz="1400" dirty="0" err="1"/>
              <a:t>jährliche</a:t>
            </a:r>
            <a:r>
              <a:rPr lang="en-GB" sz="1400" dirty="0"/>
              <a:t> </a:t>
            </a:r>
            <a:r>
              <a:rPr lang="en-GB" sz="1400" dirty="0" err="1"/>
              <a:t>Bedarf</a:t>
            </a:r>
            <a:r>
              <a:rPr lang="en-GB" sz="1400" dirty="0"/>
              <a:t> </a:t>
            </a:r>
            <a:r>
              <a:rPr lang="en-GB" sz="1400" dirty="0" err="1"/>
              <a:t>liegt</a:t>
            </a:r>
            <a:r>
              <a:rPr lang="en-GB" sz="1400" dirty="0"/>
              <a:t> </a:t>
            </a:r>
            <a:r>
              <a:rPr lang="en-GB" sz="1400" dirty="0" err="1"/>
              <a:t>bei</a:t>
            </a:r>
            <a:r>
              <a:rPr lang="en-GB" sz="1400" dirty="0"/>
              <a:t> ca. 40.000 € pro Jahr</a:t>
            </a:r>
            <a:endParaRPr lang="en-DE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9F8D3-DC23-9563-96E8-A7DA1D048893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Unterstützerkreis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187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3239-6676-56E1-3C64-0C293D56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580E-460E-1E72-B326-CAD3161C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1C08D-702E-8BAB-EF8E-072B2278634C}"/>
              </a:ext>
            </a:extLst>
          </p:cNvPr>
          <p:cNvSpPr txBox="1"/>
          <p:nvPr/>
        </p:nvSpPr>
        <p:spPr>
          <a:xfrm>
            <a:off x="4332248" y="1838767"/>
            <a:ext cx="7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noProof="1"/>
              <a:t>Newsletter auf englisch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995D4-294A-0961-7450-60F577EA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440" y="2208099"/>
            <a:ext cx="2211445" cy="5436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9A9A38-BD5A-A5FC-B7DB-BA6E416F99F2}"/>
              </a:ext>
            </a:extLst>
          </p:cNvPr>
          <p:cNvCxnSpPr/>
          <p:nvPr/>
        </p:nvCxnSpPr>
        <p:spPr>
          <a:xfrm>
            <a:off x="9372001" y="2171743"/>
            <a:ext cx="0" cy="384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9DDD3B-8974-BCFD-14DB-951974566075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Unterstützerkreis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C0F67-0BFF-AD49-0E25-C61296525042}"/>
              </a:ext>
            </a:extLst>
          </p:cNvPr>
          <p:cNvSpPr txBox="1"/>
          <p:nvPr/>
        </p:nvSpPr>
        <p:spPr>
          <a:xfrm>
            <a:off x="4332247" y="4132440"/>
            <a:ext cx="7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noProof="1"/>
              <a:t>Newsletter auf französich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EC5A0-BD08-0337-4822-6E21F2EEAD14}"/>
              </a:ext>
            </a:extLst>
          </p:cNvPr>
          <p:cNvSpPr txBox="1"/>
          <p:nvPr/>
        </p:nvSpPr>
        <p:spPr>
          <a:xfrm>
            <a:off x="9472362" y="2831558"/>
            <a:ext cx="762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Anmeldung</a:t>
            </a:r>
            <a:r>
              <a:rPr lang="en-GB" b="1" dirty="0"/>
              <a:t> </a:t>
            </a:r>
            <a:r>
              <a:rPr lang="en-GB" b="1" dirty="0" err="1"/>
              <a:t>über</a:t>
            </a:r>
            <a:r>
              <a:rPr lang="en-GB" b="1" dirty="0"/>
              <a:t> </a:t>
            </a:r>
            <a:r>
              <a:rPr lang="en-GB" b="1" dirty="0" err="1"/>
              <a:t>unsere</a:t>
            </a:r>
            <a:endParaRPr lang="en-GB" b="1" dirty="0"/>
          </a:p>
          <a:p>
            <a:r>
              <a:rPr lang="en-GB" b="1" dirty="0" err="1"/>
              <a:t>Seite</a:t>
            </a:r>
            <a:r>
              <a:rPr lang="en-GB" b="1" dirty="0"/>
              <a:t> auf der LM-Website</a:t>
            </a:r>
            <a:endParaRPr lang="en-DE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FE6D3-BF42-CE98-5C6F-DCF266C1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668" y="3477889"/>
            <a:ext cx="2453296" cy="2453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63D9C-EF96-69AF-7F4A-652028DE4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27" y="2201242"/>
            <a:ext cx="1519202" cy="1519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EFFBF3-8C30-FD61-8C8A-07D98D8E2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27" y="4546997"/>
            <a:ext cx="1548356" cy="15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EE80-50D7-5308-6A48-6CEAB76E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32637-6477-53D8-E840-1E54067B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4ADD6-E1CE-3B8C-3BC5-1ED3B59DF904}"/>
              </a:ext>
            </a:extLst>
          </p:cNvPr>
          <p:cNvSpPr txBox="1"/>
          <p:nvPr/>
        </p:nvSpPr>
        <p:spPr>
          <a:xfrm>
            <a:off x="236034" y="433151"/>
            <a:ext cx="533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noProof="1">
                <a:solidFill>
                  <a:schemeClr val="bg1"/>
                </a:solidFill>
                <a:latin typeface="Chalkduster" panose="03050602040202020205" pitchFamily="66" charset="77"/>
              </a:rPr>
              <a:t>Unsere Kontaktdaten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7B212-89E9-CCFC-798A-E834937ED754}"/>
              </a:ext>
            </a:extLst>
          </p:cNvPr>
          <p:cNvSpPr txBox="1"/>
          <p:nvPr/>
        </p:nvSpPr>
        <p:spPr>
          <a:xfrm>
            <a:off x="4466804" y="1910651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r>
              <a:rPr lang="en-DE" sz="2800" dirty="0"/>
              <a:t>harlie.vogt@liebenzell.org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5E7ED-C46A-ADB2-2137-4783B41C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04" y="2790417"/>
            <a:ext cx="2211445" cy="543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CDE1A5-F0E7-C07D-3DB2-04A268073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878" y="3523937"/>
            <a:ext cx="2453296" cy="24532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CF87A2-ACF3-8BEA-A53F-3AA9E58C09A8}"/>
              </a:ext>
            </a:extLst>
          </p:cNvPr>
          <p:cNvSpPr txBox="1"/>
          <p:nvPr/>
        </p:nvSpPr>
        <p:spPr>
          <a:xfrm>
            <a:off x="7789127" y="3523937"/>
            <a:ext cx="34847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Alle Informationen zur Kontaktaufnahme findest du auf unserer LM-Website</a:t>
            </a:r>
          </a:p>
        </p:txBody>
      </p:sp>
      <p:pic>
        <p:nvPicPr>
          <p:cNvPr id="21" name="Graphic 20" descr="Back with solid fill">
            <a:extLst>
              <a:ext uri="{FF2B5EF4-FFF2-40B4-BE49-F238E27FC236}">
                <a16:creationId xmlns:a16="http://schemas.microsoft.com/office/drawing/2014/main" id="{12255C8D-3C46-6EF5-8238-457EDD7F5B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7116984" y="4447267"/>
            <a:ext cx="1176642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E9B0D-10F7-7931-5007-C0A1CDB87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7" y="1711358"/>
            <a:ext cx="2817137" cy="4221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70179-6F13-0A63-ADCD-60F458987E2D}"/>
              </a:ext>
            </a:extLst>
          </p:cNvPr>
          <p:cNvSpPr txBox="1"/>
          <p:nvPr/>
        </p:nvSpPr>
        <p:spPr>
          <a:xfrm>
            <a:off x="301214" y="338119"/>
            <a:ext cx="4480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ALLGEMEINE</a:t>
            </a:r>
          </a:p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INFORMATIONEN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2505-41FD-A699-C504-AFB7367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49B70-33C4-7979-F856-7FDDA2E3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55" r="20761"/>
          <a:stretch>
            <a:fillRect/>
          </a:stretch>
        </p:blipFill>
        <p:spPr>
          <a:xfrm>
            <a:off x="8692179" y="2477253"/>
            <a:ext cx="3293437" cy="415126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B7858-BF2F-38B9-E5EB-4F8EC122A733}"/>
              </a:ext>
            </a:extLst>
          </p:cNvPr>
          <p:cNvSpPr txBox="1"/>
          <p:nvPr/>
        </p:nvSpPr>
        <p:spPr>
          <a:xfrm>
            <a:off x="385547" y="302032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Lage: </a:t>
            </a:r>
            <a:r>
              <a:rPr lang="en-GB" dirty="0" err="1">
                <a:solidFill>
                  <a:srgbClr val="000000"/>
                </a:solidFill>
                <a:effectLst/>
                <a:latin typeface="Nunito" pitchFamily="2" charset="77"/>
              </a:rPr>
              <a:t>Südosten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 von </a:t>
            </a:r>
            <a:r>
              <a:rPr lang="en-GB" dirty="0" err="1">
                <a:solidFill>
                  <a:srgbClr val="000000"/>
                </a:solidFill>
                <a:effectLst/>
                <a:latin typeface="Nunito" pitchFamily="2" charset="77"/>
              </a:rPr>
              <a:t>Frankreich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, an der </a:t>
            </a:r>
            <a:r>
              <a:rPr lang="en-GB" b="1" dirty="0" err="1">
                <a:solidFill>
                  <a:srgbClr val="000000"/>
                </a:solidFill>
                <a:effectLst/>
                <a:latin typeface="Nunito" pitchFamily="2" charset="77"/>
              </a:rPr>
              <a:t>Mittelmeerküste</a:t>
            </a:r>
            <a:endParaRPr lang="en-GB" b="1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Region: 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Provence-Alpes-Côte d’Azur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Status: </a:t>
            </a:r>
            <a:r>
              <a:rPr lang="en-GB" b="1" dirty="0" err="1">
                <a:solidFill>
                  <a:srgbClr val="000000"/>
                </a:solidFill>
                <a:effectLst/>
                <a:latin typeface="Nunito" pitchFamily="2" charset="77"/>
              </a:rPr>
              <a:t>Zweitgrößte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 Stadt </a:t>
            </a:r>
            <a:r>
              <a:rPr lang="en-GB" b="1" dirty="0" err="1">
                <a:solidFill>
                  <a:srgbClr val="000000"/>
                </a:solidFill>
                <a:effectLst/>
                <a:latin typeface="Nunito" pitchFamily="2" charset="77"/>
              </a:rPr>
              <a:t>Frankreichs</a:t>
            </a: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Einwohnerzahl: 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ca. 870.000</a:t>
            </a:r>
            <a:br>
              <a:rPr lang="en-GB" b="1" dirty="0">
                <a:solidFill>
                  <a:srgbClr val="000000"/>
                </a:solidFill>
                <a:latin typeface="Nunito" pitchFamily="2" charset="77"/>
              </a:rPr>
            </a:b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(</a:t>
            </a:r>
            <a:r>
              <a:rPr lang="en-GB" dirty="0" err="1">
                <a:solidFill>
                  <a:srgbClr val="000000"/>
                </a:solidFill>
                <a:effectLst/>
                <a:latin typeface="Nunito" pitchFamily="2" charset="77"/>
              </a:rPr>
              <a:t>Metropolregion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Nunito" pitchFamily="2" charset="77"/>
              </a:rPr>
              <a:t>über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 1,5 </a:t>
            </a:r>
            <a:r>
              <a:rPr lang="en-GB" dirty="0" err="1">
                <a:solidFill>
                  <a:srgbClr val="000000"/>
                </a:solidFill>
                <a:effectLst/>
                <a:latin typeface="Nunito" pitchFamily="2" charset="77"/>
              </a:rPr>
              <a:t>Millionen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4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00E603-D612-0AC6-D3C3-AADF7DA18373}"/>
              </a:ext>
            </a:extLst>
          </p:cNvPr>
          <p:cNvSpPr txBox="1"/>
          <p:nvPr/>
        </p:nvSpPr>
        <p:spPr>
          <a:xfrm>
            <a:off x="301214" y="338119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Die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BA274-53A0-298E-ED82-040F4E91A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453"/>
            <a:ext cx="12192000" cy="49413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58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3B78E-C7F3-93A2-0578-9AD001295358}"/>
              </a:ext>
            </a:extLst>
          </p:cNvPr>
          <p:cNvSpPr txBox="1"/>
          <p:nvPr/>
        </p:nvSpPr>
        <p:spPr>
          <a:xfrm>
            <a:off x="301214" y="338119"/>
            <a:ext cx="4023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La camargue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6805F-F15C-D048-200C-37B83D75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F2A14-1379-62FF-F85E-4774124B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7" y="1062318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2A845-C8A6-4736-9B6A-6C039A03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5418565" y="3429000"/>
            <a:ext cx="4009615" cy="134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DC3A3-5F09-3B34-C4B0-A64923507F2E}"/>
              </a:ext>
            </a:extLst>
          </p:cNvPr>
          <p:cNvSpPr txBox="1"/>
          <p:nvPr/>
        </p:nvSpPr>
        <p:spPr>
          <a:xfrm>
            <a:off x="6947714" y="2417847"/>
            <a:ext cx="475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großes</a:t>
            </a:r>
            <a:r>
              <a:rPr lang="en-GB" dirty="0"/>
              <a:t> </a:t>
            </a:r>
            <a:r>
              <a:rPr lang="en-GB" dirty="0" err="1"/>
              <a:t>Feuchtgebiet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b="1" dirty="0" err="1"/>
              <a:t>Rhônedelta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Sümpfen</a:t>
            </a:r>
            <a:r>
              <a:rPr lang="en-GB" dirty="0"/>
              <a:t>, </a:t>
            </a:r>
            <a:r>
              <a:rPr lang="en-GB" dirty="0" err="1"/>
              <a:t>Lagunen</a:t>
            </a:r>
            <a:r>
              <a:rPr lang="en-GB" dirty="0"/>
              <a:t> und </a:t>
            </a:r>
            <a:r>
              <a:rPr lang="en-GB" dirty="0" err="1"/>
              <a:t>Salzfeldern</a:t>
            </a:r>
            <a:r>
              <a:rPr lang="en-GB" dirty="0"/>
              <a:t>.</a:t>
            </a: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B185A-DD48-E0A5-74D6-8D2F3FD549A0}"/>
              </a:ext>
            </a:extLst>
          </p:cNvPr>
          <p:cNvSpPr txBox="1"/>
          <p:nvPr/>
        </p:nvSpPr>
        <p:spPr>
          <a:xfrm>
            <a:off x="791050" y="5334017"/>
            <a:ext cx="4756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Nunito" pitchFamily="2" charset="77"/>
              </a:rPr>
              <a:t>Reiche </a:t>
            </a:r>
            <a:r>
              <a:rPr lang="en-GB" b="1" dirty="0" err="1">
                <a:solidFill>
                  <a:srgbClr val="000000"/>
                </a:solidFill>
                <a:latin typeface="Nunito" pitchFamily="2" charset="77"/>
              </a:rPr>
              <a:t>Biodiversität</a:t>
            </a:r>
            <a:r>
              <a:rPr lang="en-GB" b="1" dirty="0">
                <a:solidFill>
                  <a:srgbClr val="000000"/>
                </a:solidFill>
                <a:latin typeface="Nunito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Bekannt</a:t>
            </a:r>
            <a:r>
              <a:rPr lang="en-GB" dirty="0">
                <a:solidFill>
                  <a:srgbClr val="000000"/>
                </a:solidFill>
                <a:latin typeface="Nunito" pitchFamily="2" charset="77"/>
              </a:rPr>
              <a:t> für Flamingos, </a:t>
            </a: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wilde</a:t>
            </a:r>
            <a:r>
              <a:rPr lang="en-GB" dirty="0">
                <a:solidFill>
                  <a:srgbClr val="000000"/>
                </a:solidFill>
                <a:latin typeface="Nunito" pitchFamily="2" charset="77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weiße</a:t>
            </a:r>
            <a:r>
              <a:rPr lang="en-GB" dirty="0">
                <a:solidFill>
                  <a:srgbClr val="000000"/>
                </a:solidFill>
                <a:latin typeface="Nunito" pitchFamily="2" charset="77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Pferde</a:t>
            </a:r>
            <a:r>
              <a:rPr lang="en-GB" dirty="0">
                <a:solidFill>
                  <a:srgbClr val="000000"/>
                </a:solidFill>
                <a:latin typeface="Nunito" pitchFamily="2" charset="77"/>
              </a:rPr>
              <a:t> und </a:t>
            </a: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schwarze</a:t>
            </a:r>
            <a:r>
              <a:rPr lang="en-GB" dirty="0">
                <a:solidFill>
                  <a:srgbClr val="000000"/>
                </a:solidFill>
                <a:latin typeface="Nunito" pitchFamily="2" charset="77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Stiere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44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ED68-888F-F64C-B7F4-AD96EDA1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BA7C3-2876-B20E-27BE-9E7D1E62A2B9}"/>
              </a:ext>
            </a:extLst>
          </p:cNvPr>
          <p:cNvSpPr txBox="1"/>
          <p:nvPr/>
        </p:nvSpPr>
        <p:spPr>
          <a:xfrm>
            <a:off x="301214" y="338119"/>
            <a:ext cx="4284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Cassis und</a:t>
            </a:r>
          </a:p>
          <a:p>
            <a:r>
              <a:rPr lang="en-GB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D</a:t>
            </a:r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ie Calanques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D476F-538E-702E-7D91-036D47E5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60119-CDB7-3F4F-1A81-4AFE23702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5D730-F1B4-BC69-324E-AA9A282D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735874" y="5538223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43F3D-35FB-A4F8-6109-D2CC61648B1C}"/>
              </a:ext>
            </a:extLst>
          </p:cNvPr>
          <p:cNvSpPr txBox="1"/>
          <p:nvPr/>
        </p:nvSpPr>
        <p:spPr>
          <a:xfrm>
            <a:off x="7143473" y="2875836"/>
            <a:ext cx="369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Bekannt</a:t>
            </a:r>
            <a:r>
              <a:rPr lang="en-GB" dirty="0"/>
              <a:t> für die </a:t>
            </a:r>
            <a:r>
              <a:rPr lang="en-GB" b="1" dirty="0"/>
              <a:t>Calanques</a:t>
            </a:r>
            <a:r>
              <a:rPr lang="en-GB" dirty="0"/>
              <a:t> und </a:t>
            </a:r>
            <a:r>
              <a:rPr lang="en-GB" dirty="0" err="1"/>
              <a:t>steile</a:t>
            </a:r>
            <a:r>
              <a:rPr lang="en-GB" dirty="0"/>
              <a:t> Felsen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99052-2988-7B6E-56C5-5DE11EBD5833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Berühmt</a:t>
            </a:r>
            <a:r>
              <a:rPr lang="en-GB" dirty="0"/>
              <a:t> für Wein, </a:t>
            </a:r>
            <a:r>
              <a:rPr lang="en-GB" dirty="0" err="1"/>
              <a:t>Strände</a:t>
            </a:r>
            <a:r>
              <a:rPr lang="en-GB" dirty="0"/>
              <a:t> und </a:t>
            </a:r>
            <a:r>
              <a:rPr lang="en-GB" dirty="0" err="1"/>
              <a:t>mediterrane</a:t>
            </a:r>
            <a:r>
              <a:rPr lang="en-GB" dirty="0"/>
              <a:t> </a:t>
            </a:r>
            <a:r>
              <a:rPr lang="en-GB" dirty="0" err="1"/>
              <a:t>Atmosphäre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Beliebtes</a:t>
            </a:r>
            <a:r>
              <a:rPr lang="en-GB" dirty="0"/>
              <a:t> </a:t>
            </a:r>
            <a:r>
              <a:rPr lang="en-GB" dirty="0" err="1"/>
              <a:t>Touristenziel</a:t>
            </a:r>
            <a:r>
              <a:rPr lang="en-GB" dirty="0"/>
              <a:t> </a:t>
            </a:r>
            <a:r>
              <a:rPr lang="en-GB" dirty="0" err="1"/>
              <a:t>nahe</a:t>
            </a:r>
            <a:r>
              <a:rPr lang="en-GB" dirty="0"/>
              <a:t> Marseille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3B3D-24FA-45A3-CDFB-5E93AE3F9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5179" y="140431"/>
            <a:ext cx="4016589" cy="2675744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FF150-398C-CBFF-A3C7-0EE7FB08694C}"/>
              </a:ext>
            </a:extLst>
          </p:cNvPr>
          <p:cNvSpPr txBox="1"/>
          <p:nvPr/>
        </p:nvSpPr>
        <p:spPr>
          <a:xfrm>
            <a:off x="9256742" y="2128223"/>
            <a:ext cx="2754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Kleiner </a:t>
            </a:r>
            <a:r>
              <a:rPr lang="en-GB" b="1" dirty="0" err="1"/>
              <a:t>Hafenort</a:t>
            </a:r>
            <a:r>
              <a:rPr lang="en-GB" dirty="0"/>
              <a:t> an der </a:t>
            </a:r>
            <a:r>
              <a:rPr lang="en-GB" dirty="0" err="1"/>
              <a:t>Mittelmeerküste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8E688-D7B2-36E9-EE3E-0AE16CAD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7FCAC-F7DF-D772-5967-677F3CCE9276}"/>
              </a:ext>
            </a:extLst>
          </p:cNvPr>
          <p:cNvSpPr txBox="1"/>
          <p:nvPr/>
        </p:nvSpPr>
        <p:spPr>
          <a:xfrm>
            <a:off x="301214" y="338119"/>
            <a:ext cx="503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Aix-en-Provence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B335F-D647-19E3-AF08-6C30395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8B1F6-E120-AD87-B84A-52A993CA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CE038-EE03-5C4E-0369-0BA306B1B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354874" y="3623449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60BDDD-17A6-5673-BDF8-AA112247FB37}"/>
              </a:ext>
            </a:extLst>
          </p:cNvPr>
          <p:cNvSpPr txBox="1"/>
          <p:nvPr/>
        </p:nvSpPr>
        <p:spPr>
          <a:xfrm>
            <a:off x="8202319" y="2228671"/>
            <a:ext cx="3692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Elegante Stadt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b="1" dirty="0"/>
              <a:t>Herzen der Provence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Bekannt</a:t>
            </a:r>
            <a:r>
              <a:rPr lang="en-GB" dirty="0"/>
              <a:t> für </a:t>
            </a:r>
            <a:r>
              <a:rPr lang="en-GB" dirty="0" err="1"/>
              <a:t>Brunnen</a:t>
            </a:r>
            <a:r>
              <a:rPr lang="en-GB" dirty="0"/>
              <a:t>, </a:t>
            </a:r>
            <a:r>
              <a:rPr lang="en-GB" dirty="0" err="1"/>
              <a:t>Märkte</a:t>
            </a:r>
            <a:r>
              <a:rPr lang="en-GB" dirty="0"/>
              <a:t> und </a:t>
            </a:r>
            <a:r>
              <a:rPr lang="en-GB" b="1" dirty="0" err="1"/>
              <a:t>historische</a:t>
            </a:r>
            <a:r>
              <a:rPr lang="en-GB" b="1" dirty="0"/>
              <a:t> Altstadt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D4FB-8DC1-DBF3-6925-C10EC05A66C5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Universitäts</a:t>
            </a:r>
            <a:r>
              <a:rPr lang="en-GB" b="1" dirty="0"/>
              <a:t>-</a:t>
            </a:r>
            <a:r>
              <a:rPr lang="en-GB" dirty="0"/>
              <a:t> und </a:t>
            </a:r>
            <a:r>
              <a:rPr lang="en-GB" b="1" dirty="0" err="1"/>
              <a:t>Kulturstadt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lebendiger</a:t>
            </a:r>
            <a:r>
              <a:rPr lang="en-GB" dirty="0"/>
              <a:t> </a:t>
            </a:r>
            <a:r>
              <a:rPr lang="en-GB" dirty="0" err="1"/>
              <a:t>Atmosphäre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Geburtsstadt</a:t>
            </a:r>
            <a:r>
              <a:rPr lang="en-GB" dirty="0"/>
              <a:t> des </a:t>
            </a:r>
            <a:r>
              <a:rPr lang="en-GB" dirty="0" err="1"/>
              <a:t>Malers</a:t>
            </a:r>
            <a:r>
              <a:rPr lang="en-GB" dirty="0"/>
              <a:t> </a:t>
            </a:r>
            <a:r>
              <a:rPr lang="en-GB" b="1" dirty="0"/>
              <a:t>Paul Cézanne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DB023-4D1B-AE7D-1DB1-235FDF79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960" y="984450"/>
            <a:ext cx="3846080" cy="222218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B5B28-9F7A-C14A-F3DB-488E2641C19F}"/>
              </a:ext>
            </a:extLst>
          </p:cNvPr>
          <p:cNvSpPr txBox="1"/>
          <p:nvPr/>
        </p:nvSpPr>
        <p:spPr>
          <a:xfrm>
            <a:off x="333089" y="1199383"/>
            <a:ext cx="3807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Zweitgrößte Stadt der Region nach </a:t>
            </a:r>
            <a:r>
              <a:rPr lang="en-DE" b="0" i="0" dirty="0">
                <a:solidFill>
                  <a:schemeClr val="bg1"/>
                </a:solidFill>
                <a:effectLst/>
              </a:rPr>
              <a:t>Marseille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D515-0901-A84D-DA83-9FFC12768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88C1A-653C-0A39-4054-044C508C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5" y="2205315"/>
            <a:ext cx="4346088" cy="3848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7346C-9945-BD14-A466-3161E16E7C4B}"/>
              </a:ext>
            </a:extLst>
          </p:cNvPr>
          <p:cNvSpPr txBox="1"/>
          <p:nvPr/>
        </p:nvSpPr>
        <p:spPr>
          <a:xfrm>
            <a:off x="301214" y="338119"/>
            <a:ext cx="471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Kurze Geschichte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v</a:t>
            </a:r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on Marseille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B44CD-EBA3-0A47-32BC-7445C3ECAA70}"/>
              </a:ext>
            </a:extLst>
          </p:cNvPr>
          <p:cNvSpPr txBox="1"/>
          <p:nvPr/>
        </p:nvSpPr>
        <p:spPr>
          <a:xfrm>
            <a:off x="1398395" y="2828835"/>
            <a:ext cx="5560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Gegründet um 600 v. Chr. von griechischen Seefahrern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Früherer Name: „Massalia“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Seit der Antike bedeutende Hafenstadt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Eine der ältesten Städte Frankreichs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4D12-A31D-9612-FCC5-8103FD9DB546}"/>
              </a:ext>
            </a:extLst>
          </p:cNvPr>
          <p:cNvSpPr txBox="1"/>
          <p:nvPr/>
        </p:nvSpPr>
        <p:spPr>
          <a:xfrm>
            <a:off x="3099499" y="2168716"/>
            <a:ext cx="408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i="0" dirty="0">
                <a:solidFill>
                  <a:srgbClr val="000000"/>
                </a:solidFill>
                <a:effectLst/>
              </a:rPr>
              <a:t>Marseille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ist vor allem eine Hafenstadt.</a:t>
            </a:r>
            <a:endParaRPr lang="en-D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E7E91-FBAC-E396-7102-7E7AC441CAD2}"/>
              </a:ext>
            </a:extLst>
          </p:cNvPr>
          <p:cNvSpPr txBox="1"/>
          <p:nvPr/>
        </p:nvSpPr>
        <p:spPr>
          <a:xfrm>
            <a:off x="863020" y="424140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Marseille ist ein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Tor zum Mittelmeer und zu seiner Handelskultur</a:t>
            </a:r>
            <a:r>
              <a:rPr lang="en-DE" b="0" i="0" dirty="0">
                <a:solidFill>
                  <a:srgbClr val="000000"/>
                </a:solidFill>
                <a:effectLst/>
              </a:rPr>
              <a:t>. Als Hafenstadt verbindet Marseille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Europa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mit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Nordafrika</a:t>
            </a:r>
            <a:r>
              <a:rPr lang="en-DE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Die Stadt war seit jeher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ein Ort der Begegnung verschiedener Kulturen</a:t>
            </a:r>
            <a:r>
              <a:rPr lang="en-DE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7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87551-1AA8-18F3-5F7E-4A4CDD01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A291EE-A8A3-CCA4-E6B5-4610E91EF7D3}"/>
              </a:ext>
            </a:extLst>
          </p:cNvPr>
          <p:cNvSpPr txBox="1"/>
          <p:nvPr/>
        </p:nvSpPr>
        <p:spPr>
          <a:xfrm>
            <a:off x="116156" y="2628802"/>
            <a:ext cx="7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Große</a:t>
            </a:r>
            <a:r>
              <a:rPr lang="en-GB" dirty="0"/>
              <a:t> </a:t>
            </a:r>
            <a:r>
              <a:rPr lang="en-GB" dirty="0" err="1"/>
              <a:t>Hafenstadt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sozialen</a:t>
            </a:r>
            <a:r>
              <a:rPr lang="en-GB" dirty="0"/>
              <a:t> </a:t>
            </a:r>
            <a:r>
              <a:rPr lang="en-GB" dirty="0" err="1"/>
              <a:t>Ungleichheiten</a:t>
            </a:r>
            <a:r>
              <a:rPr lang="en-GB" dirty="0"/>
              <a:t> und </a:t>
            </a:r>
            <a:r>
              <a:rPr lang="en-GB" dirty="0" err="1"/>
              <a:t>Integrationsproblemen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Wichtiger</a:t>
            </a:r>
            <a:r>
              <a:rPr lang="en-GB" dirty="0"/>
              <a:t> </a:t>
            </a:r>
            <a:r>
              <a:rPr lang="en-GB" dirty="0" err="1"/>
              <a:t>Zugangspunkt</a:t>
            </a:r>
            <a:r>
              <a:rPr lang="en-GB" dirty="0"/>
              <a:t> für den </a:t>
            </a:r>
            <a:r>
              <a:rPr lang="en-GB" dirty="0" err="1"/>
              <a:t>europäischen</a:t>
            </a:r>
            <a:r>
              <a:rPr lang="en-GB" dirty="0"/>
              <a:t> </a:t>
            </a:r>
            <a:r>
              <a:rPr lang="en-GB" dirty="0" err="1"/>
              <a:t>Drogenhandel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Zunahme</a:t>
            </a:r>
            <a:r>
              <a:rPr lang="en-GB" dirty="0"/>
              <a:t> von </a:t>
            </a:r>
            <a:r>
              <a:rPr lang="en-GB" dirty="0" err="1"/>
              <a:t>Gewalt</a:t>
            </a:r>
            <a:r>
              <a:rPr lang="en-GB" dirty="0"/>
              <a:t> und </a:t>
            </a:r>
            <a:r>
              <a:rPr lang="en-GB" dirty="0" err="1"/>
              <a:t>kriminellen</a:t>
            </a:r>
            <a:r>
              <a:rPr lang="en-GB" dirty="0"/>
              <a:t> </a:t>
            </a:r>
            <a:r>
              <a:rPr lang="en-GB" dirty="0" err="1"/>
              <a:t>Netzwerken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Internet </a:t>
            </a:r>
            <a:r>
              <a:rPr lang="en-GB" dirty="0" err="1"/>
              <a:t>erleichtert</a:t>
            </a:r>
            <a:r>
              <a:rPr lang="en-GB" dirty="0"/>
              <a:t> den </a:t>
            </a:r>
            <a:r>
              <a:rPr lang="en-GB" dirty="0" err="1"/>
              <a:t>Drogenhandel</a:t>
            </a:r>
            <a:r>
              <a:rPr lang="en-GB" dirty="0"/>
              <a:t> und die </a:t>
            </a:r>
            <a:r>
              <a:rPr lang="en-GB" dirty="0" err="1"/>
              <a:t>Rekrutierung</a:t>
            </a:r>
            <a:r>
              <a:rPr lang="en-GB" dirty="0"/>
              <a:t> </a:t>
            </a:r>
            <a:r>
              <a:rPr lang="en-GB" dirty="0" err="1"/>
              <a:t>Jugendlicher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2652B-489F-F14E-7671-DC0969D53061}"/>
              </a:ext>
            </a:extLst>
          </p:cNvPr>
          <p:cNvSpPr txBox="1"/>
          <p:nvPr/>
        </p:nvSpPr>
        <p:spPr>
          <a:xfrm>
            <a:off x="116157" y="207491"/>
            <a:ext cx="5191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Soziale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Herausforderungen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in Marseille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5D3DB-5B78-6830-AAA6-E47F0DEBF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9072" y="237974"/>
            <a:ext cx="4317821" cy="226685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C9B55-E518-3EFF-00A7-E9507466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0607" y="3789802"/>
            <a:ext cx="3955236" cy="296642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A3196-B810-D076-4154-B96BC110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7787" y="4489374"/>
            <a:ext cx="3136622" cy="17643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BDA59-5E3C-2524-3472-5D4CA867F6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7786" y="101771"/>
            <a:ext cx="2838058" cy="480611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1F87-50CD-2364-7857-4A56BB1B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892" y="3901921"/>
            <a:ext cx="2883371" cy="2883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8FD50-922F-216E-7BB3-2FC7BB3432EB}"/>
              </a:ext>
            </a:extLst>
          </p:cNvPr>
          <p:cNvSpPr txBox="1"/>
          <p:nvPr/>
        </p:nvSpPr>
        <p:spPr>
          <a:xfrm>
            <a:off x="116156" y="3901921"/>
            <a:ext cx="22167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Viele </a:t>
            </a:r>
            <a:r>
              <a:rPr lang="en-GB" dirty="0" err="1"/>
              <a:t>junge</a:t>
            </a:r>
            <a:r>
              <a:rPr lang="en-GB" dirty="0"/>
              <a:t> Menschen </a:t>
            </a:r>
            <a:r>
              <a:rPr lang="en-GB" dirty="0" err="1"/>
              <a:t>werden</a:t>
            </a:r>
            <a:r>
              <a:rPr lang="en-GB" dirty="0"/>
              <a:t> von </a:t>
            </a:r>
            <a:r>
              <a:rPr lang="en-GB" dirty="0" err="1"/>
              <a:t>schnellem</a:t>
            </a:r>
            <a:r>
              <a:rPr lang="en-GB" dirty="0"/>
              <a:t> Geld und </a:t>
            </a:r>
            <a:r>
              <a:rPr lang="en-GB" dirty="0" err="1"/>
              <a:t>Aufstiegschancen</a:t>
            </a:r>
            <a:r>
              <a:rPr lang="en-GB" dirty="0"/>
              <a:t> </a:t>
            </a:r>
            <a:r>
              <a:rPr lang="en-GB" dirty="0" err="1"/>
              <a:t>angezogen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53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EA23-BFBB-575A-5E67-A7391987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7E239F-C310-7FA2-55B4-53B57274757F}"/>
              </a:ext>
            </a:extLst>
          </p:cNvPr>
          <p:cNvSpPr txBox="1"/>
          <p:nvPr/>
        </p:nvSpPr>
        <p:spPr>
          <a:xfrm>
            <a:off x="116157" y="2860889"/>
            <a:ext cx="374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Basilique Notre-Dame-de-la-Garde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Massif de l'Étoile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Parc national des Calanques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Historische</a:t>
            </a:r>
            <a:r>
              <a:rPr lang="en-GB" dirty="0"/>
              <a:t> Altstadt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B110-8B6F-71E4-527A-DACDD78DEF13}"/>
              </a:ext>
            </a:extLst>
          </p:cNvPr>
          <p:cNvSpPr txBox="1"/>
          <p:nvPr/>
        </p:nvSpPr>
        <p:spPr>
          <a:xfrm>
            <a:off x="116157" y="207491"/>
            <a:ext cx="3250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 in</a:t>
            </a:r>
          </a:p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wenigen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Worten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FF874-216E-617A-9836-DF58B33E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24714" y="2186024"/>
            <a:ext cx="3351130" cy="44681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D4845-5CCC-92C1-56F1-92736374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2957" y="4391526"/>
            <a:ext cx="3392493" cy="225898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B373C-5319-E6BE-AA6C-4DAB1EC8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57314" y="279134"/>
            <a:ext cx="4210921" cy="28002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10EA9-573C-EAF8-C117-B799D528E2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2206" y="3461053"/>
            <a:ext cx="373761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574DF1-9AD4-2D1B-B3C4-1B0D3C444854}"/>
              </a:ext>
            </a:extLst>
          </p:cNvPr>
          <p:cNvSpPr txBox="1"/>
          <p:nvPr/>
        </p:nvSpPr>
        <p:spPr>
          <a:xfrm>
            <a:off x="116156" y="4061218"/>
            <a:ext cx="24183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Mischung </a:t>
            </a:r>
            <a:r>
              <a:rPr lang="en-GB" dirty="0" err="1"/>
              <a:t>aus</a:t>
            </a:r>
            <a:r>
              <a:rPr lang="en-GB" dirty="0"/>
              <a:t> Kulturen und </a:t>
            </a:r>
            <a:r>
              <a:rPr lang="en-GB" dirty="0" err="1"/>
              <a:t>Küchen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Vieux-Port de Marseille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7985A-FC53-BA2D-6265-8B6FC6B0D1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39458" y="142753"/>
            <a:ext cx="323038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E626D-27F8-1611-AEEF-94EE17FD6A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85309" y="2319387"/>
            <a:ext cx="3980282" cy="261400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911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584</Words>
  <Application>Microsoft Macintosh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-webkit-standard</vt:lpstr>
      <vt:lpstr>Arial</vt:lpstr>
      <vt:lpstr>Calibri</vt:lpstr>
      <vt:lpstr>Calibri Light</vt:lpstr>
      <vt:lpstr>Chalkduster</vt:lpstr>
      <vt:lpstr>Nunito</vt:lpstr>
      <vt:lpstr>Wingdings</vt:lpstr>
      <vt:lpstr>Custom Design</vt:lpstr>
      <vt:lpstr>4_Custom Design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Vogt</dc:creator>
  <cp:lastModifiedBy>Charlie Vogt</cp:lastModifiedBy>
  <cp:revision>45</cp:revision>
  <dcterms:created xsi:type="dcterms:W3CDTF">2026-05-05T14:02:41Z</dcterms:created>
  <dcterms:modified xsi:type="dcterms:W3CDTF">2026-06-17T19:10:46Z</dcterms:modified>
</cp:coreProperties>
</file>