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696" r:id="rId3"/>
    <p:sldMasterId id="2147483672" r:id="rId4"/>
    <p:sldMasterId id="2147483684" r:id="rId5"/>
  </p:sldMasterIdLst>
  <p:sldIdLst>
    <p:sldId id="259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76" r:id="rId14"/>
    <p:sldId id="263" r:id="rId15"/>
    <p:sldId id="270" r:id="rId16"/>
    <p:sldId id="269" r:id="rId17"/>
    <p:sldId id="271" r:id="rId18"/>
    <p:sldId id="278" r:id="rId19"/>
    <p:sldId id="279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3"/>
    <p:restoredTop sz="94867"/>
  </p:normalViewPr>
  <p:slideViewPr>
    <p:cSldViewPr snapToGrid="0">
      <p:cViewPr varScale="1">
        <p:scale>
          <a:sx n="106" d="100"/>
          <a:sy n="106" d="100"/>
        </p:scale>
        <p:origin x="184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E4D5-A864-25ED-E423-A62C155B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0CDA-0749-1A7C-CDD0-ECA2E5E62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9FA1-B5AD-4232-56A1-27C5F63B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8DDF-36FA-5A2F-ABB0-F0859A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5BA2-88FE-27E8-B39F-4FC9E29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66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19E0-4398-94BE-9B06-D8CD778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A4E0-244E-1709-7AE9-CAD6E98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B2B3-DD65-5223-30B1-E95968B3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D4DB-3C4D-188E-0C31-5B4FA126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0464-BA7A-AB9D-4DDB-8FBAAEB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54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FD4F-191E-2460-987E-8288AEC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4631-275C-5D44-9EEF-2DBBCDD72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2444-A76F-6E9F-43B6-3B3FDC12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05E2-22A9-8A20-40E9-81F22688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C454F-DDF4-7CBA-A776-5A2D6C9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7811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E4D5-A864-25ED-E423-A62C155B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0CDA-0749-1A7C-CDD0-ECA2E5E62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9FA1-B5AD-4232-56A1-27C5F63B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8DDF-36FA-5A2F-ABB0-F0859A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5BA2-88FE-27E8-B39F-4FC9E29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3432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3FA7-3760-AEF5-8BE2-4B08388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24C2-9CC3-8B63-FBC3-F0377659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F31CB-0C56-299B-ECC9-0D8EBBE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CBAE-31C6-4375-D2FF-EA883D24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156-20D6-105D-18A9-7C3F85DC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043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4E3D-9E0D-87D5-2104-5CEB241F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C44D-D4C1-C1E4-EA20-3BCF10A1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EA48-6F82-C62D-19FB-CE6927E1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2810-243F-145D-FEC1-B28F3F2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BFF0-EC5F-5258-E3EA-59D1FA13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155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0560-7D1C-8E3F-7B68-41202D1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5FF6-0FDE-77A5-696B-467A52CE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E616-50F8-9C74-FD57-A0859FF4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B1994-3F74-7BC4-92A8-F439B55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69E1-E2A0-7E57-2C2E-8B7A7FC4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CA3C3-A594-46E5-923E-0EEDD7E0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5861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4276-6DDA-E8F3-A483-D661C4A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D008-917D-D939-4CB1-5EB0331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0262E-B141-3D2B-7BBD-F9BB7EFD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2AC06-A225-93BA-C407-2ECFD309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042E-B01D-EE22-2AC9-585046263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69E8-097C-6863-DAD1-20C6242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4D9C0-C36D-86B1-BD4C-D31EAE76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814C7-6C75-FAEB-4C17-82A7EF7E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654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B7D7-08FC-4556-3F61-C49AA10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B15F-0DA8-AF1B-3FE2-AD2AD066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6962-8FA5-AF16-487E-BD464E3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B1807-4248-F23D-A077-3EA42DB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706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1375-B2BE-4F7D-5B5B-0DEB45C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4ED1F-695B-C89D-2FCD-5DC379E3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FD67-CF34-8A28-7181-4226FB1C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969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43CC-F0EC-8AB1-7A94-E4CEA0B7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86B4-3A42-6FAB-CA06-E49D3D1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3647-9340-FAAD-C991-9091141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39EC8-4802-E690-698F-69417DEC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22A1-1A0A-20B2-71F0-B5616807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110F-75F6-86DD-0CE1-327771F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27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3FA7-3760-AEF5-8BE2-4B08388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24C2-9CC3-8B63-FBC3-F0377659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F31CB-0C56-299B-ECC9-0D8EBBE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CBAE-31C6-4375-D2FF-EA883D24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156-20D6-105D-18A9-7C3F85DC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103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6F9-C9AF-959D-8A8B-52549EA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D0561-0E3A-9B43-0A32-30CC5A1E0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8032-329F-0BBA-9197-8D36FFA5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CEBC-B4C5-2F42-CA55-3C076BC8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62234-DF2E-DB31-92B3-C91B720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4A90-4EC7-6B62-6D4A-F1075787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834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19E0-4398-94BE-9B06-D8CD778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A4E0-244E-1709-7AE9-CAD6E98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B2B3-DD65-5223-30B1-E95968B3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D4DB-3C4D-188E-0C31-5B4FA126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0464-BA7A-AB9D-4DDB-8FBAAEB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688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FD4F-191E-2460-987E-8288AEC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4631-275C-5D44-9EEF-2DBBCDD72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2444-A76F-6E9F-43B6-3B3FDC12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05E2-22A9-8A20-40E9-81F22688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C454F-DDF4-7CBA-A776-5A2D6C9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9540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CDC5-2195-97E7-A00D-197B4F6C5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C1775-2893-B35C-023F-9EC8A609F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1299-75CB-956C-7CC3-E5047E19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246F-E834-1A9B-C7F1-4F65B4BB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C058D-C175-BF47-44E6-523DC8D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3191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2C41-4836-6254-6583-D66BD341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3B2F-1920-3648-F096-A15DBCFA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8900A-A994-CF4E-7A80-A2E73104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25222-5AAA-AF54-5B6C-843D8315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53A6-B330-ED49-7235-0FBBB096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935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67F9-AF34-7C91-CA77-E0DCB63B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8A82-A90A-7EB9-BA84-916C690E3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EBDB9-EA1D-0506-C8AC-EABCC67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D3F9-93E4-48B5-1D89-D4953CD0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F4BA-CCAA-1E33-31F0-011F4B02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384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6FFB-CCCF-FEB9-357A-4D0BABB3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6570-4A9A-8920-7779-BA5BC4E45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E010-3380-E52F-DFB9-3792B52B0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70CD2-6169-7458-BE11-643495FB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76203-1BA6-4FA0-0C18-D9474AD9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86611-B38D-C944-7E3E-A78B786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1974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5F80-57F8-B5BE-BD2D-042B64DE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CE456-650F-8431-5C70-0C35E699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ECC2C-740F-7ACB-00F9-9E2809328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4901A-229B-0BB8-05C7-A013042D1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2DADC-6A44-7E57-322F-364448626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A94AB-392D-433C-8C9B-D53AD964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54242-8B09-2445-2110-CD1F295C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99A77-24C3-74A0-AAE4-67DE6FD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603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A224-4F3F-E0DB-2835-87D4815E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74C27-3F14-AE62-50C2-B613DB03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A05B2-1C03-4AF3-E3A1-9F0D5B08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AF01-464F-2DB7-C918-BF846D0F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56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CB82D-57FB-D781-1E3C-8F5126DB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F9A91-A498-32EC-E41A-5E69BFDB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6E32C-CFE3-3580-4BDA-2E1EDE21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8277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4E3D-9E0D-87D5-2104-5CEB241F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C44D-D4C1-C1E4-EA20-3BCF10A1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EA48-6F82-C62D-19FB-CE6927E1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2810-243F-145D-FEC1-B28F3F2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BFF0-EC5F-5258-E3EA-59D1FA13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06716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905-59EA-CBC6-6382-533D7F46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E9AD-A5E3-F988-5893-63876D7C1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C131E-2B29-4CC8-8901-84B23FAE1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D7D0-BAC8-35F9-4F6D-E64E82A0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8EE8F-7AD7-9A6E-A95A-20EABEF4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FF11-7B6D-519C-485C-E56F9629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45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808D-2319-9623-F894-DB1DCC33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05CD6-DCB5-E8DD-345E-8C271B5D8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24830-FD10-06E1-7F64-DF5C6FA0A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AA856-10F5-DBB0-6DB0-98CB276C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E0EC8-B5EC-3F90-E39D-D0EAA118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E3813-5DF3-182A-D8AC-4F590E00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6213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9B73-2CDB-DC6E-E79E-BD70C247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3A1BD-A4A3-7DB2-96D7-1A6B608EB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0FA3-F0A2-41C1-36D4-60E13EEA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9837-C619-4A50-C385-D913902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90EF7-C0DD-C529-823C-C46F477F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883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45466-F6C7-7447-1B1B-2F71157B2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1983D-4AA6-97EF-F263-8EF2025A9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3503-8F4C-9E4D-2537-641F5767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7D3C3-8BE7-2751-EEAD-52BB1472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D8227-09A4-6578-EA96-303C1BBE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877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ADD5-FC44-7C5B-269A-62231D463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48C74-8E89-F6D6-03D8-680734F87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7A23-0C10-EAD9-3976-92A5ECCB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B685-5272-4A06-F52E-1BC563F9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C207-0CFF-1EC9-8516-705A74F9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727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96C8-AE55-DBF3-6B1D-8878E856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E39A-54D4-395F-24BF-A5CC56BE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E536-0D59-97ED-1D00-C1630CF2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D4D4-E626-26E4-5BE7-3E04AA63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D477E-3B56-097C-9E05-91215E70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902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BA46-B74F-17A0-9B38-8A51041B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7C108-82F7-8DDC-B571-E2619EAF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DBC2-1913-7F66-1A12-9F637DFA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B0BE-FC06-AF4B-1C21-488A58E2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069F-A131-94C2-F6D7-4F9CB4A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580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B082-6C00-4938-8837-39B0FCA9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B387-EDB5-4119-4391-F84A8EB8A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6778B-0718-3850-9C2A-C7B4F9E9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8E25F-ADC0-B5C6-734A-BB0D25F8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57CC0-25B5-B560-0885-94CCC199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3D2E-C87B-AD6D-2DAC-FFBBAA5F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80312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3B39-A22A-1B1A-BD5F-A2BE8F8D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B2831-2457-505E-11A6-3DA6D7513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760ED-B90D-7DC4-3B36-B4EB3CAFE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9AA7C-C4DA-5C51-7A47-08699F310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D0014-0601-051E-C21D-8608FDF05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67EE7-AEF2-5145-3AC3-17F2344E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5C9D1-E179-DCBF-24E3-51AD7BB5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F1F87-F6CB-7B53-DB16-233F7984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5271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1C90-0439-C9FF-A35A-822102F5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5D251-710E-7013-E052-ADF4E3DE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1DAE0-9C9F-5EBD-5DCE-5C3F5120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1F15C-BC0D-CA21-BEB1-8FB698EA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870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0560-7D1C-8E3F-7B68-41202D1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5FF6-0FDE-77A5-696B-467A52CE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E616-50F8-9C74-FD57-A0859FF4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B1994-3F74-7BC4-92A8-F439B55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69E1-E2A0-7E57-2C2E-8B7A7FC4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CA3C3-A594-46E5-923E-0EEDD7E0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19768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81835-030E-8316-30AD-F41E9145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03B1F-688C-BC4A-95B6-AE592E9C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BDEB-623B-28B6-BAAB-19666B33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0061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3104-FA69-A71F-D3CE-7B3F8698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4199-0D0C-2F9E-C840-24F8A700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757D2-0191-793B-6DF0-9944F90F5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18277-76FC-EEF2-F009-561D3313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FE99-0C9C-B687-9E36-30BB5886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60EE4-2929-C7AE-1743-BAB8CD1E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4847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3881-284C-9F8B-8699-B8240432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9991F-39E6-ECA9-14DD-ECB2B6BE0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93E1-B723-4F6A-E193-F91AFCEA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53054-4C90-60FB-93AF-5C0F7691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03DB5-AF74-EF40-882A-BA8B2751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8121-3E9A-94E1-4C17-BDB2FF2B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3356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E51C-F4A7-36F0-19EB-92A6540B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0E4A9-07CB-417A-FEAA-E0F70DC71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0FD7-840F-7D82-AAE3-55096094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CADD7-A7A4-67E7-5DB4-7D8E98C7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B3D-C5D7-D1B9-0E77-A08E6C1E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35172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334D3-9ED2-2785-7D2A-86477B274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FF25C-A5C2-89DD-19F0-286010391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C129-3E97-7964-65C2-C41EBFC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4CB41-E289-7E56-2B1E-5B268B7E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2FD0-4708-4CB0-587B-6FDBC4E4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4645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2B2D-3685-5194-3818-83A398B67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C5573-89EF-D41D-5351-0947F9FE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0621-3671-7C9D-E384-151A0DC7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0D0AF-FF37-BEDA-956E-D539AD86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44B6-1B15-7FBE-71DE-D41767C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10516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14EF-9F5D-0738-C9D4-0FB412B0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CA06-156A-B20B-CA52-1F33D39E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BB73-6296-8E9B-2D3C-60A9937D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57EEF-2401-C4F3-2D4D-7E509D63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EF92-8F67-A19A-3F9E-841D02FF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9494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7619-0BC8-5030-CAE0-913E4980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EB1D8-1440-EB72-AFC2-5436BE84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F739F-5FFD-5CB9-A1AD-9EF165E5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BA8E-300A-509C-8948-DD474FAE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4C28-8C79-C178-E77B-012C8D5F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3406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B150-FE45-5C31-CB27-FC59AD2E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A714-201E-1207-4188-9B3921EFB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2B9B7-D4C5-AB82-4031-8A27A4665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274E2-893C-C13E-7CF3-B6E5125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A1BB6-E729-C210-3F53-C4BA9CC9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AD5C-BA2B-BEED-5E4A-6B943A71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1171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64A2-739C-12CE-DC66-CC6A522B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E2EFD-2EE5-A711-2E25-FA720C0F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6C2AE-8E69-11BA-15B5-A285933E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44932-164B-EC6C-CF17-E85E1BAAB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2F4AD-C063-9679-5B1C-AB06D76FB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CEAFC-AE7D-A1AD-DE51-9756BC1F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5147F-0986-311C-13A4-70F9CE40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F7E92-B771-8D87-9ACC-94EA40A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106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4276-6DDA-E8F3-A483-D661C4A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D008-917D-D939-4CB1-5EB0331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0262E-B141-3D2B-7BBD-F9BB7EFD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2AC06-A225-93BA-C407-2ECFD309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042E-B01D-EE22-2AC9-585046263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69E8-097C-6863-DAD1-20C6242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4D9C0-C36D-86B1-BD4C-D31EAE76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814C7-6C75-FAEB-4C17-82A7EF7E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8943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D59B-B3DA-85D3-0812-DB2A612F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FFD9D-0ECF-9916-648C-05DC670A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72B8C-158F-AF52-EC52-EC20D49E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D85A9-0407-E791-4B3B-2C8FF8CB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7719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09A62-EF20-09D9-4B3C-F30082D7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7DE35-7B94-72A0-6B5B-6C041DB9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63E9-E7C1-3205-D5BF-A91B5496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4190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09AB-CA13-B4D2-04B6-4B5B0A50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B3AD-7109-A4AC-45E0-ECAE8C8D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FD6A8-FCC4-2BE7-6CA4-3003D6DC3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8AF86-2EF2-C43E-56CD-4951598D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ED99B-D7BA-F5AD-8C72-F081545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2BC08-6106-B7E1-3C04-702321D8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1452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1477-50D1-6CCC-1D69-0DCD36FC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77579-1ADE-0E68-8CB7-64A81650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7D9B-5193-48E9-263E-61F18E460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27056-F112-BC39-6AC4-5DA9C56E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D9409-6B51-B1C8-0F7B-2F11D11D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035FA-D084-6108-D0EC-B9C9FA7F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8355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E025-7522-B9FD-CB07-45E50A26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BDDBA-426B-47F1-2026-203E18B11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8CC52-40A1-5D7C-3EB7-84AE735A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9A7A0-3DC1-E398-F973-95BEB67E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4F8C-D44D-621C-E8AC-ECF7D584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6009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35C27-2CBE-AECE-5600-541DC9FBB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A9746-CD8B-D79D-6AEE-4758E2AAB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E9CF-6342-361F-3B0E-7CDCF498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0B789-473F-115B-84C3-783FAB12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5E8F-1560-4412-C879-BBBEBD31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8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B7D7-08FC-4556-3F61-C49AA10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B15F-0DA8-AF1B-3FE2-AD2AD066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6962-8FA5-AF16-487E-BD464E3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B1807-4248-F23D-A077-3EA42DB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753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1375-B2BE-4F7D-5B5B-0DEB45C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4ED1F-695B-C89D-2FCD-5DC379E3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FD67-CF34-8A28-7181-4226FB1C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1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43CC-F0EC-8AB1-7A94-E4CEA0B7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86B4-3A42-6FAB-CA06-E49D3D1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3647-9340-FAAD-C991-9091141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39EC8-4802-E690-698F-69417DEC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22A1-1A0A-20B2-71F0-B5616807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110F-75F6-86DD-0CE1-327771F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247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6F9-C9AF-959D-8A8B-52549EA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D0561-0E3A-9B43-0A32-30CC5A1E0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8032-329F-0BBA-9197-8D36FFA5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CEBC-B4C5-2F42-CA55-3C076BC8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62234-DF2E-DB31-92B3-C91B720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4A90-4EC7-6B62-6D4A-F1075787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68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4C51E-CE54-D8F7-5CBB-0254345D92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3DB52-AF37-F4F7-78FC-B30B13DA48FB}"/>
              </a:ext>
            </a:extLst>
          </p:cNvPr>
          <p:cNvSpPr/>
          <p:nvPr userDrawn="1"/>
        </p:nvSpPr>
        <p:spPr>
          <a:xfrm>
            <a:off x="0" y="4344385"/>
            <a:ext cx="12192000" cy="1832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893-30F4-757E-CE79-135B8D7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E5E0-7EF4-D34F-63A4-6EBE1EA0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62DB-D8C1-0745-61C3-079E0D306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D485C-F59E-876A-D182-1617B2FB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B9CD-BB43-04BB-6E04-205520658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59D39-1D2D-2AD1-094E-364877F6AB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43816" y="733517"/>
            <a:ext cx="1555304" cy="383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E021B-8C70-367A-DAC2-B1EDCBABAA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4767" y="1176167"/>
            <a:ext cx="1269033" cy="690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BFECD-FE51-6700-0925-A5768D32CF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43816" y="228600"/>
            <a:ext cx="1776676" cy="314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383B2-89ED-8E75-E45B-C6B6AFE980E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2828" t="4903" r="2828" b="4903"/>
          <a:stretch>
            <a:fillRect/>
          </a:stretch>
        </p:blipFill>
        <p:spPr>
          <a:xfrm>
            <a:off x="8738723" y="294199"/>
            <a:ext cx="1262275" cy="12067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617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4C51E-CE54-D8F7-5CBB-0254345D92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D9C4F3-ABF8-4F16-5452-9356D4BCFEDA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893-30F4-757E-CE79-135B8D7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E5E0-7EF4-D34F-63A4-6EBE1EA0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62DB-D8C1-0745-61C3-079E0D306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D485C-F59E-876A-D182-1617B2FB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B9CD-BB43-04BB-6E04-205520658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3DB52-AF37-F4F7-78FC-B30B13DA48FB}"/>
              </a:ext>
            </a:extLst>
          </p:cNvPr>
          <p:cNvSpPr/>
          <p:nvPr userDrawn="1"/>
        </p:nvSpPr>
        <p:spPr>
          <a:xfrm>
            <a:off x="0" y="4344385"/>
            <a:ext cx="12192000" cy="1832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59D39-1D2D-2AD1-094E-364877F6AB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43816" y="733517"/>
            <a:ext cx="1555304" cy="383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E021B-8C70-367A-DAC2-B1EDCBABAA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4767" y="1176167"/>
            <a:ext cx="1269033" cy="690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BFECD-FE51-6700-0925-A5768D32CF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43816" y="228600"/>
            <a:ext cx="1776676" cy="314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CAC3C-8D4D-315F-8F93-AB38116877E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2828" t="4903" r="2828" b="4903"/>
          <a:stretch>
            <a:fillRect/>
          </a:stretch>
        </p:blipFill>
        <p:spPr>
          <a:xfrm>
            <a:off x="8738723" y="294199"/>
            <a:ext cx="1262275" cy="12067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436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AA08F-D417-E22A-73F6-043FB7CD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4F86-22DB-E70E-79C9-B2EB5767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ADA3-A445-D4DC-A7DE-460E833A0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3C6D-DAC8-3507-5D1E-D37D9E1C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F9CD-31F0-36DE-E13B-07370D01A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40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BA3CB-12F9-B01A-0C88-2822656F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08A9-9F36-6DF6-B3CC-1A15E070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3D42F-D4EE-15CB-4CF4-11CAD31BF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0563-870B-1F79-02C3-9DEF52F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098C1-838F-3DB2-E8D9-B338F3BE3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802A8-75BF-E5A8-5AA4-CB497F0593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5931" y="-1891"/>
            <a:ext cx="10300138" cy="68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3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5096-4619-8E3F-2F2A-17B27872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76C68-4CA2-ECA9-69C1-95631B62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EFDE-0A53-1E15-17EA-4D8DF920F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D66B-7457-1D6D-DE3C-8254883D5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898ED-3B90-BA8F-4DF8-0B474ADC1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74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1ECD4-E18D-24AD-1C68-47067A622C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  <a14:imgEffect>
                      <a14:saturation sat="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 l="8033" t="63939" r="8033" b="16988"/>
          <a:stretch>
            <a:fillRect/>
          </a:stretch>
        </p:blipFill>
        <p:spPr>
          <a:xfrm>
            <a:off x="908586" y="2646513"/>
            <a:ext cx="10374827" cy="2357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186E0-4D2E-EC32-D44D-C2C62B379B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28" t="4903" r="2828" b="4903"/>
          <a:stretch>
            <a:fillRect/>
          </a:stretch>
        </p:blipFill>
        <p:spPr>
          <a:xfrm>
            <a:off x="135869" y="6087978"/>
            <a:ext cx="676464" cy="64670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995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B16FE5-C9FE-57F7-B7FD-8A4D41CE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18" y="1481135"/>
            <a:ext cx="2089363" cy="369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B909C6-4EA2-F89C-8A6C-F43DD4A326CB}"/>
              </a:ext>
            </a:extLst>
          </p:cNvPr>
          <p:cNvSpPr txBox="1"/>
          <p:nvPr/>
        </p:nvSpPr>
        <p:spPr>
          <a:xfrm>
            <a:off x="194511" y="138050"/>
            <a:ext cx="5336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Situation actuelle des églises à Marseille</a:t>
            </a:r>
          </a:p>
          <a:p>
            <a:endParaRPr lang="en-GB" sz="3600" dirty="0" err="1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C83483-C04A-6AE6-82E2-E7A8C5C2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50" y="2269247"/>
            <a:ext cx="5086815" cy="37325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D1ABA6-4E28-2D84-305C-DB5ABFC7F381}"/>
              </a:ext>
            </a:extLst>
          </p:cNvPr>
          <p:cNvSpPr txBox="1"/>
          <p:nvPr/>
        </p:nvSpPr>
        <p:spPr>
          <a:xfrm>
            <a:off x="5655844" y="2121522"/>
            <a:ext cx="5449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Trois églises Perspectives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 église dans le quartier </a:t>
            </a:r>
            <a:r>
              <a:rPr lang="en-GB" dirty="0" err="1"/>
              <a:t>défavorisé</a:t>
            </a:r>
            <a:r>
              <a:rPr lang="en-GB" dirty="0"/>
              <a:t> de St-Louis (quartiers </a:t>
            </a:r>
            <a:r>
              <a:rPr lang="en-GB" dirty="0" err="1"/>
              <a:t>nord</a:t>
            </a:r>
            <a:r>
              <a:rPr lang="en-GB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 </a:t>
            </a:r>
            <a:r>
              <a:rPr lang="en-GB" dirty="0" err="1"/>
              <a:t>église</a:t>
            </a:r>
            <a:r>
              <a:rPr lang="en-GB" dirty="0"/>
              <a:t> </a:t>
            </a:r>
            <a:r>
              <a:rPr lang="en-GB" dirty="0" err="1"/>
              <a:t>naissante</a:t>
            </a:r>
            <a:r>
              <a:rPr lang="en-GB" dirty="0"/>
              <a:t> (quartiers-</a:t>
            </a:r>
            <a:r>
              <a:rPr lang="en-GB" dirty="0" err="1"/>
              <a:t>nord</a:t>
            </a:r>
            <a:r>
              <a:rPr lang="en-GB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 </a:t>
            </a:r>
            <a:r>
              <a:rPr lang="en-GB" dirty="0" err="1"/>
              <a:t>église</a:t>
            </a:r>
            <a:r>
              <a:rPr lang="en-GB" dirty="0"/>
              <a:t> majeure (St-Just) pas loin du centre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B16EE2-0616-DFEE-059E-7454A142EF17}"/>
              </a:ext>
            </a:extLst>
          </p:cNvPr>
          <p:cNvSpPr txBox="1"/>
          <p:nvPr/>
        </p:nvSpPr>
        <p:spPr>
          <a:xfrm>
            <a:off x="5655844" y="3750502"/>
            <a:ext cx="610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 nombreux quartiers ont encore besoin de nouvelles implantations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Zones comptant moins d'une église libre évangélique pour 50 000 habitants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63F60-B653-3758-38E1-4DE00D3009CC}"/>
              </a:ext>
            </a:extLst>
          </p:cNvPr>
          <p:cNvSpPr txBox="1"/>
          <p:nvPr/>
        </p:nvSpPr>
        <p:spPr>
          <a:xfrm>
            <a:off x="5775158" y="5221706"/>
            <a:ext cx="59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 Marseille a grandi beaucoup plus vite que les églises et le témoignage chrétien.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7496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8334-4604-4491-7B3E-5EDB8E0E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92C683-920D-D989-0421-45EE80EE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1" y="138050"/>
            <a:ext cx="3656385" cy="646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F7A70-21BF-0D9C-58DF-37C984414FFD}"/>
              </a:ext>
            </a:extLst>
          </p:cNvPr>
          <p:cNvSpPr txBox="1"/>
          <p:nvPr/>
        </p:nvSpPr>
        <p:spPr>
          <a:xfrm>
            <a:off x="173628" y="830547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Église de St-Just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531-E8EA-9571-E14B-CAC1D7944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1" y="2717579"/>
            <a:ext cx="5336494" cy="400237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A4C56F-76FC-1DA3-D0FC-27189931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5248" y="2717579"/>
            <a:ext cx="5336494" cy="40023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225C96-0DD7-16BD-6762-3D438FCAFF43}"/>
              </a:ext>
            </a:extLst>
          </p:cNvPr>
          <p:cNvSpPr txBox="1"/>
          <p:nvPr/>
        </p:nvSpPr>
        <p:spPr>
          <a:xfrm>
            <a:off x="3558515" y="2075524"/>
            <a:ext cx="866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noProof="1"/>
              <a:t>Voyage missionnaire 2026 avec des étudiants Liebenzeller et Paul Cooke (France Mission)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10DE0-8228-7430-4A1E-356DAD5CB346}"/>
              </a:ext>
            </a:extLst>
          </p:cNvPr>
          <p:cNvSpPr txBox="1"/>
          <p:nvPr/>
        </p:nvSpPr>
        <p:spPr>
          <a:xfrm>
            <a:off x="6335248" y="2348247"/>
            <a:ext cx="3439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i="1" dirty="0"/>
              <a:t>Façade de l'EPE St-Just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831B6-C80C-65F7-5BB3-2E7430631FFF}"/>
              </a:ext>
            </a:extLst>
          </p:cNvPr>
          <p:cNvSpPr txBox="1"/>
          <p:nvPr/>
        </p:nvSpPr>
        <p:spPr>
          <a:xfrm>
            <a:off x="2841875" y="2348247"/>
            <a:ext cx="2808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i="1" dirty="0"/>
              <a:t>Dimanche à St-Just</a:t>
            </a:r>
            <a:endParaRPr lang="en-DE" dirty="0"/>
          </a:p>
        </p:txBody>
      </p:sp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5A9DA247-3375-3BFD-C6C1-B46FA25F26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5572428" y="2394480"/>
            <a:ext cx="721396" cy="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3C5C-C46D-5705-939B-4612D34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50396-5CD2-E22D-137F-5A06235F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280CC4-5DAC-AB18-24E9-D6FB2296A03E}"/>
              </a:ext>
            </a:extLst>
          </p:cNvPr>
          <p:cNvSpPr txBox="1"/>
          <p:nvPr/>
        </p:nvSpPr>
        <p:spPr>
          <a:xfrm>
            <a:off x="4393581" y="2999015"/>
            <a:ext cx="23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Partenaires internationaux</a:t>
            </a:r>
            <a:endParaRPr lang="en-D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3A78D-FCBD-EB5E-3F8D-164E0E121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164" y="4358787"/>
            <a:ext cx="2951730" cy="1605003"/>
          </a:xfrm>
          <a:prstGeom prst="rect">
            <a:avLst/>
          </a:prstGeom>
        </p:spPr>
      </p:pic>
      <p:pic>
        <p:nvPicPr>
          <p:cNvPr id="8" name="Picture 7" descr="M4 Deutschland | M4 Europe">
            <a:extLst>
              <a:ext uri="{FF2B5EF4-FFF2-40B4-BE49-F238E27FC236}">
                <a16:creationId xmlns:a16="http://schemas.microsoft.com/office/drawing/2014/main" id="{DEED5678-9CD3-90C2-860A-0D8E4FD1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845" y="2574280"/>
            <a:ext cx="2758368" cy="2075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85AE85-7258-6279-2B16-FBB2DDC8E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319" y="3520659"/>
            <a:ext cx="4295426" cy="1055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576D3-62E4-4007-0D07-4FF7EAAD0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581" y="4881243"/>
            <a:ext cx="3981875" cy="703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CE706-4D10-3B0D-5A2A-0C15E98B9AAC}"/>
              </a:ext>
            </a:extLst>
          </p:cNvPr>
          <p:cNvSpPr txBox="1"/>
          <p:nvPr/>
        </p:nvSpPr>
        <p:spPr>
          <a:xfrm>
            <a:off x="213654" y="80741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Développer les églises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et la mission à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EB9ED-0E90-D128-DFEF-8774E4B9CE91}"/>
              </a:ext>
            </a:extLst>
          </p:cNvPr>
          <p:cNvSpPr txBox="1"/>
          <p:nvPr/>
        </p:nvSpPr>
        <p:spPr>
          <a:xfrm>
            <a:off x="4393581" y="1881662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1" dirty="0"/>
              <a:t>L'EPE St-Just (église Perspectives) lance</a:t>
            </a:r>
          </a:p>
          <a:p>
            <a:r>
              <a:rPr lang="en-DE" sz="3200" b="1" dirty="0"/>
              <a:t>Acts 13 Marseille </a:t>
            </a:r>
          </a:p>
        </p:txBody>
      </p:sp>
    </p:spTree>
    <p:extLst>
      <p:ext uri="{BB962C8B-B14F-4D97-AF65-F5344CB8AC3E}">
        <p14:creationId xmlns:p14="http://schemas.microsoft.com/office/powerpoint/2010/main" val="28083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2E3E-E8FE-765A-B564-FB947B4D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492EB7-D211-8B3F-6E60-86CB344B92CF}"/>
              </a:ext>
            </a:extLst>
          </p:cNvPr>
          <p:cNvSpPr txBox="1"/>
          <p:nvPr/>
        </p:nvSpPr>
        <p:spPr>
          <a:xfrm>
            <a:off x="4834054" y="4070403"/>
            <a:ext cx="60997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DE" b="1" i="0" dirty="0">
                <a:solidFill>
                  <a:srgbClr val="000000"/>
                </a:solidFill>
                <a:effectLst/>
              </a:rPr>
              <a:t>Notre ministère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E" b="0" i="0" dirty="0">
                <a:solidFill>
                  <a:srgbClr val="000000"/>
                </a:solidFill>
                <a:effectLst/>
              </a:rPr>
              <a:t>Charlie est pasteur et implanteur d'églises dans le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réseau Perspectives à Marseille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E" b="0" i="0" dirty="0">
                <a:solidFill>
                  <a:srgbClr val="000000"/>
                </a:solidFill>
                <a:effectLst/>
              </a:rPr>
              <a:t>Maria dirige le programme de mission « IMPACT » de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Liebenzeller Mission France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12BC7-8646-7F57-81EE-8441D856FE44}"/>
              </a:ext>
            </a:extLst>
          </p:cNvPr>
          <p:cNvSpPr txBox="1"/>
          <p:nvPr/>
        </p:nvSpPr>
        <p:spPr>
          <a:xfrm>
            <a:off x="4834054" y="2244849"/>
            <a:ext cx="609971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3200" b="1" dirty="0"/>
              <a:t>Acts 13 Marseille </a:t>
            </a:r>
          </a:p>
          <a:p>
            <a:r>
              <a:rPr lang="en-DE" dirty="0"/>
              <a:t>Une vision à long terme pour implanter des églises et faire de Marseille un pôle de mission interculturelle et de 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36567-4A52-1837-04BC-56C43592E22C}"/>
              </a:ext>
            </a:extLst>
          </p:cNvPr>
          <p:cNvSpPr txBox="1"/>
          <p:nvPr/>
        </p:nvSpPr>
        <p:spPr>
          <a:xfrm>
            <a:off x="213654" y="80741"/>
            <a:ext cx="6099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Développer les églises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et la mission à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0A2E4-0C90-8DB1-2618-5354D84E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55E5-2B2F-24C7-7852-AC59D408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10EC8-312E-0D2E-711A-2ECB6E40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1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0F2D2-506E-3E72-D26F-931EFE672A1C}"/>
              </a:ext>
            </a:extLst>
          </p:cNvPr>
          <p:cNvSpPr txBox="1"/>
          <p:nvPr/>
        </p:nvSpPr>
        <p:spPr>
          <a:xfrm>
            <a:off x="9372600" y="189736"/>
            <a:ext cx="2622884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en-DE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Objectifs long-terme</a:t>
            </a:r>
          </a:p>
          <a:p>
            <a:pPr algn="l"/>
            <a:r>
              <a:rPr lang="en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Implanter 3 églises</a:t>
            </a:r>
            <a:endParaRPr lang="en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7CF46-9BB8-BB75-2C3D-F87F512128B6}"/>
              </a:ext>
            </a:extLst>
          </p:cNvPr>
          <p:cNvSpPr txBox="1"/>
          <p:nvPr/>
        </p:nvSpPr>
        <p:spPr>
          <a:xfrm>
            <a:off x="1319464" y="6050460"/>
            <a:ext cx="680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Former 5–10 jeunes</a:t>
            </a:r>
            <a:r>
              <a:rPr lang="en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leaders pour le ministère de la Parole (pastoral, évangélisation, implantation)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12F1C-FC3E-68D6-07B3-FF7B12720435}"/>
              </a:ext>
            </a:extLst>
          </p:cNvPr>
          <p:cNvSpPr txBox="1"/>
          <p:nvPr/>
        </p:nvSpPr>
        <p:spPr>
          <a:xfrm>
            <a:off x="409074" y="5695119"/>
            <a:ext cx="814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7200" dirty="0"/>
              <a:t>&amp;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BA626A-2E38-BF21-C613-ECB2AF15D640}"/>
              </a:ext>
            </a:extLst>
          </p:cNvPr>
          <p:cNvCxnSpPr>
            <a:cxnSpLocks/>
          </p:cNvCxnSpPr>
          <p:nvPr/>
        </p:nvCxnSpPr>
        <p:spPr>
          <a:xfrm flipV="1">
            <a:off x="5727032" y="1006197"/>
            <a:ext cx="1143000" cy="1436214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F0500E-C2E0-A49A-0113-5763BE3E954B}"/>
              </a:ext>
            </a:extLst>
          </p:cNvPr>
          <p:cNvCxnSpPr>
            <a:cxnSpLocks/>
          </p:cNvCxnSpPr>
          <p:nvPr/>
        </p:nvCxnSpPr>
        <p:spPr>
          <a:xfrm flipH="1">
            <a:off x="3260558" y="3236495"/>
            <a:ext cx="1973179" cy="1997242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96BC8E-7069-CED1-FF50-A5BE68D19A02}"/>
              </a:ext>
            </a:extLst>
          </p:cNvPr>
          <p:cNvCxnSpPr>
            <a:cxnSpLocks/>
          </p:cNvCxnSpPr>
          <p:nvPr/>
        </p:nvCxnSpPr>
        <p:spPr>
          <a:xfrm>
            <a:off x="5462337" y="3236495"/>
            <a:ext cx="3260558" cy="98896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9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B2779-FD83-8D78-2E90-FDE9CF38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02" b="9894"/>
          <a:stretch>
            <a:fillRect/>
          </a:stretch>
        </p:blipFill>
        <p:spPr>
          <a:xfrm>
            <a:off x="0" y="0"/>
            <a:ext cx="7272338" cy="6855205"/>
          </a:xfrm>
          <a:prstGeom prst="rect">
            <a:avLst/>
          </a:prstGeom>
          <a:ln w="38100">
            <a:solidFill>
              <a:srgbClr val="D20007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6E44B-E113-C7B3-2077-6783DC0D6210}"/>
              </a:ext>
            </a:extLst>
          </p:cNvPr>
          <p:cNvSpPr txBox="1"/>
          <p:nvPr/>
        </p:nvSpPr>
        <p:spPr>
          <a:xfrm>
            <a:off x="7529512" y="2860894"/>
            <a:ext cx="37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DE"/>
            </a:defPPr>
            <a:lvl1pPr>
              <a:defRPr b="1"/>
            </a:lvl1pPr>
          </a:lstStyle>
          <a:p>
            <a:r>
              <a:rPr lang="en-DE" b="0" dirty="0"/>
              <a:t>Développer une route apostolique Metz – Marseille, en partenariat avec Liebenzell Mission et Perspectives, afin de créer une dynamique missionnaire transnationale.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5B5B2-748C-5D34-4C09-EEB884987371}"/>
              </a:ext>
            </a:extLst>
          </p:cNvPr>
          <p:cNvSpPr txBox="1"/>
          <p:nvPr/>
        </p:nvSpPr>
        <p:spPr>
          <a:xfrm>
            <a:off x="7529512" y="221456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/>
              <a:t>Nouvelle stratégie de la Liebenzell Mission en France</a:t>
            </a:r>
          </a:p>
        </p:txBody>
      </p:sp>
    </p:spTree>
    <p:extLst>
      <p:ext uri="{BB962C8B-B14F-4D97-AF65-F5344CB8AC3E}">
        <p14:creationId xmlns:p14="http://schemas.microsoft.com/office/powerpoint/2010/main" val="205473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76E87-44E0-1A51-8D02-8719DAA7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582480-F709-4E6B-E6E8-C82CE56C7937}"/>
              </a:ext>
            </a:extLst>
          </p:cNvPr>
          <p:cNvSpPr txBox="1"/>
          <p:nvPr/>
        </p:nvSpPr>
        <p:spPr>
          <a:xfrm>
            <a:off x="4332248" y="2505670"/>
            <a:ext cx="7623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Nous voulons utiliser notre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expérience multiculturelle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des églises en Grande-Bretagne et en Allemagne pour construire des projets missionnaires communs entre la France, l'Allemagne et l'Angleterre.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10E7E-298A-9B1A-5A72-15B6FFC49646}"/>
              </a:ext>
            </a:extLst>
          </p:cNvPr>
          <p:cNvSpPr txBox="1"/>
          <p:nvPr/>
        </p:nvSpPr>
        <p:spPr>
          <a:xfrm>
            <a:off x="4332247" y="3564817"/>
            <a:ext cx="76237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dirty="0">
                <a:solidFill>
                  <a:srgbClr val="000000"/>
                </a:solidFill>
                <a:effectLst/>
              </a:rPr>
              <a:t>Marseille pourrait devenir un centre de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mission interculturelle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et de formation en Europe.</a:t>
            </a:r>
            <a:br>
              <a:rPr lang="en-DE" dirty="0"/>
            </a:br>
            <a:endParaRPr lang="en-DE" dirty="0"/>
          </a:p>
          <a:p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Entre autres, nous souhaitons organiser des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voyages missionnaires de courte durée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à Marseille pour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Échanger avec les chrétiens de Marseille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DE" dirty="0"/>
              <a:t>écouvrir la région avec les chrétiens de Marseille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DE" dirty="0"/>
              <a:t>écouvrir l’église locale et les implantations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5D69F-802A-0CB2-C72B-85FB9E3E0050}"/>
              </a:ext>
            </a:extLst>
          </p:cNvPr>
          <p:cNvSpPr txBox="1"/>
          <p:nvPr/>
        </p:nvSpPr>
        <p:spPr>
          <a:xfrm>
            <a:off x="213653" y="80741"/>
            <a:ext cx="6360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Développer les églises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et la mission à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4B408-39F8-0E35-53E5-F4DEC3A1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0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6C82-DD5F-F1B3-173F-6A5F95B43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81852-CB70-9DA8-81B2-FA4A0678FAAD}"/>
              </a:ext>
            </a:extLst>
          </p:cNvPr>
          <p:cNvSpPr txBox="1"/>
          <p:nvPr/>
        </p:nvSpPr>
        <p:spPr>
          <a:xfrm>
            <a:off x="4332248" y="1838767"/>
            <a:ext cx="762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Comment nous soutenir ?</a:t>
            </a:r>
            <a:endParaRPr lang="en-D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311BB-8CAE-9CF4-9FC3-BA94965D84E2}"/>
              </a:ext>
            </a:extLst>
          </p:cNvPr>
          <p:cNvSpPr txBox="1"/>
          <p:nvPr/>
        </p:nvSpPr>
        <p:spPr>
          <a:xfrm>
            <a:off x="4332248" y="3068930"/>
            <a:ext cx="572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4000" dirty="0"/>
              <a:t>// 20–100 € mensuels*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0831F-A593-C2F4-FF8B-8ED609E7AB02}"/>
              </a:ext>
            </a:extLst>
          </p:cNvPr>
          <p:cNvSpPr txBox="1"/>
          <p:nvPr/>
        </p:nvSpPr>
        <p:spPr>
          <a:xfrm>
            <a:off x="4332248" y="2419413"/>
            <a:ext cx="4913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Nous cherchons </a:t>
            </a:r>
            <a:r>
              <a:rPr lang="en-DE" b="1" dirty="0"/>
              <a:t>25 donateurs</a:t>
            </a:r>
            <a:r>
              <a:rPr lang="en-DE" dirty="0"/>
              <a:t> réguliers en France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119453-3FCE-8668-E86E-ED46F5A812DB}"/>
              </a:ext>
            </a:extLst>
          </p:cNvPr>
          <p:cNvSpPr txBox="1"/>
          <p:nvPr/>
        </p:nvSpPr>
        <p:spPr>
          <a:xfrm>
            <a:off x="4332248" y="4637647"/>
            <a:ext cx="4443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dirty="0"/>
              <a:t>*Dans deux ans, nous réévaluerons nos besoins de financement, car le soutien de l'église locale augmente.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C5638-E8E3-6807-4EF6-5D6A8766985E}"/>
              </a:ext>
            </a:extLst>
          </p:cNvPr>
          <p:cNvCxnSpPr/>
          <p:nvPr/>
        </p:nvCxnSpPr>
        <p:spPr>
          <a:xfrm>
            <a:off x="9372001" y="2171743"/>
            <a:ext cx="0" cy="3849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CE65BE-66EE-1628-7157-4E1AF0DEE853}"/>
              </a:ext>
            </a:extLst>
          </p:cNvPr>
          <p:cNvSpPr txBox="1"/>
          <p:nvPr/>
        </p:nvSpPr>
        <p:spPr>
          <a:xfrm>
            <a:off x="4332248" y="4142002"/>
            <a:ext cx="444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dirty="0"/>
              <a:t>*Le besoin annuel est d'environ 40 000 € par 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9F8D3-DC23-9563-96E8-A7DA1D048893}"/>
              </a:ext>
            </a:extLst>
          </p:cNvPr>
          <p:cNvSpPr txBox="1"/>
          <p:nvPr/>
        </p:nvSpPr>
        <p:spPr>
          <a:xfrm>
            <a:off x="236034" y="433151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Cercle de soutien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5FEA16-978E-DA1C-81A8-EF9166CF9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6C086-181B-2455-1CFF-B07243253311}"/>
              </a:ext>
            </a:extLst>
          </p:cNvPr>
          <p:cNvSpPr txBox="1"/>
          <p:nvPr/>
        </p:nvSpPr>
        <p:spPr>
          <a:xfrm>
            <a:off x="9559027" y="2927164"/>
            <a:ext cx="2410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/>
              <a:t>famvogt.org</a:t>
            </a:r>
            <a:endParaRPr lang="en-DE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0CB7D1-4F18-EA11-BAE6-E537F10F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98601" y="3554849"/>
            <a:ext cx="2466810" cy="2466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2CE7C-07FD-8AB0-D1B1-0CEF2C72DD78}"/>
              </a:ext>
            </a:extLst>
          </p:cNvPr>
          <p:cNvSpPr txBox="1"/>
          <p:nvPr/>
        </p:nvSpPr>
        <p:spPr>
          <a:xfrm>
            <a:off x="9526635" y="2202078"/>
            <a:ext cx="24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Pour faire un don, rendez-vous sur…</a:t>
            </a:r>
          </a:p>
        </p:txBody>
      </p:sp>
    </p:spTree>
    <p:extLst>
      <p:ext uri="{BB962C8B-B14F-4D97-AF65-F5344CB8AC3E}">
        <p14:creationId xmlns:p14="http://schemas.microsoft.com/office/powerpoint/2010/main" val="55187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3239-6676-56E1-3C64-0C293D56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9A9A38-BD5A-A5FC-B7DB-BA6E416F99F2}"/>
              </a:ext>
            </a:extLst>
          </p:cNvPr>
          <p:cNvCxnSpPr/>
          <p:nvPr/>
        </p:nvCxnSpPr>
        <p:spPr>
          <a:xfrm>
            <a:off x="9372001" y="2171743"/>
            <a:ext cx="0" cy="3849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9DDD3B-8974-BCFD-14DB-951974566075}"/>
              </a:ext>
            </a:extLst>
          </p:cNvPr>
          <p:cNvSpPr txBox="1"/>
          <p:nvPr/>
        </p:nvSpPr>
        <p:spPr>
          <a:xfrm>
            <a:off x="236034" y="433151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Cercle de soutien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C0F67-0BFF-AD49-0E25-C61296525042}"/>
              </a:ext>
            </a:extLst>
          </p:cNvPr>
          <p:cNvSpPr txBox="1"/>
          <p:nvPr/>
        </p:nvSpPr>
        <p:spPr>
          <a:xfrm>
            <a:off x="4241712" y="2382414"/>
            <a:ext cx="243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noProof="1"/>
              <a:t>Newsletter en français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EFFBF3-8C30-FD61-8C8A-07D98D8E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711" y="2831558"/>
            <a:ext cx="2065639" cy="2065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32A87-476D-2A6A-BCB6-797472C6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68E720-01E3-8562-247A-7B7D4C0F77FD}"/>
              </a:ext>
            </a:extLst>
          </p:cNvPr>
          <p:cNvSpPr txBox="1"/>
          <p:nvPr/>
        </p:nvSpPr>
        <p:spPr>
          <a:xfrm>
            <a:off x="9559027" y="2927164"/>
            <a:ext cx="2410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/>
              <a:t>famvogt.org</a:t>
            </a:r>
            <a:endParaRPr lang="en-DE" sz="3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E2303-B78E-1A7E-85A6-29B610F887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98601" y="3554849"/>
            <a:ext cx="2466810" cy="24668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2BB75E-69BE-C778-E39D-16FF86F8AB50}"/>
              </a:ext>
            </a:extLst>
          </p:cNvPr>
          <p:cNvSpPr txBox="1"/>
          <p:nvPr/>
        </p:nvSpPr>
        <p:spPr>
          <a:xfrm>
            <a:off x="9526635" y="2202078"/>
            <a:ext cx="24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Pour faire un don, rendez-vous sur…</a:t>
            </a:r>
          </a:p>
        </p:txBody>
      </p:sp>
    </p:spTree>
    <p:extLst>
      <p:ext uri="{BB962C8B-B14F-4D97-AF65-F5344CB8AC3E}">
        <p14:creationId xmlns:p14="http://schemas.microsoft.com/office/powerpoint/2010/main" val="37495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EE80-50D7-5308-6A48-6CEAB76EE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4ADD6-E1CE-3B8C-3BC5-1ED3B59DF904}"/>
              </a:ext>
            </a:extLst>
          </p:cNvPr>
          <p:cNvSpPr txBox="1"/>
          <p:nvPr/>
        </p:nvSpPr>
        <p:spPr>
          <a:xfrm>
            <a:off x="236034" y="433151"/>
            <a:ext cx="533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noProof="1">
                <a:solidFill>
                  <a:schemeClr val="bg1"/>
                </a:solidFill>
                <a:latin typeface="Chalkduster" panose="03050602040202020205" pitchFamily="66" charset="77"/>
              </a:rPr>
              <a:t>Nos coordonnées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7B212-89E9-CCFC-798A-E834937ED754}"/>
              </a:ext>
            </a:extLst>
          </p:cNvPr>
          <p:cNvSpPr txBox="1"/>
          <p:nvPr/>
        </p:nvSpPr>
        <p:spPr>
          <a:xfrm>
            <a:off x="2098337" y="2489257"/>
            <a:ext cx="424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</a:t>
            </a:r>
            <a:r>
              <a:rPr lang="en-DE" sz="2800" b="1" dirty="0"/>
              <a:t>harlie.vogt@liebenzell.org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F87A2-ACF3-8BEA-A53F-3AA9E58C09A8}"/>
              </a:ext>
            </a:extLst>
          </p:cNvPr>
          <p:cNvSpPr txBox="1"/>
          <p:nvPr/>
        </p:nvSpPr>
        <p:spPr>
          <a:xfrm>
            <a:off x="4151592" y="3868254"/>
            <a:ext cx="1747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f</a:t>
            </a:r>
            <a:r>
              <a:rPr lang="en-DE" sz="2000" b="1" dirty="0"/>
              <a:t>amvogt.org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1644D-0FA8-6B37-CC75-E3BE314B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4932" y="3665474"/>
            <a:ext cx="2466810" cy="2466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27282-A444-8D87-57A8-77562967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41" y="208737"/>
            <a:ext cx="5336493" cy="646082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 descr="Back with solid fill">
            <a:extLst>
              <a:ext uri="{FF2B5EF4-FFF2-40B4-BE49-F238E27FC236}">
                <a16:creationId xmlns:a16="http://schemas.microsoft.com/office/drawing/2014/main" id="{8BA120EA-B249-FDA8-F79F-1FE39F100A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563271" y="4212806"/>
            <a:ext cx="1176642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1E9B0D-10F7-7931-5007-C0A1CDB87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47" y="1711358"/>
            <a:ext cx="2817137" cy="4221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270179-6F13-0A63-ADCD-60F458987E2D}"/>
              </a:ext>
            </a:extLst>
          </p:cNvPr>
          <p:cNvSpPr txBox="1"/>
          <p:nvPr/>
        </p:nvSpPr>
        <p:spPr>
          <a:xfrm>
            <a:off x="301214" y="338119"/>
            <a:ext cx="4480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INFORMATIONS</a:t>
            </a:r>
          </a:p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GÉNÉRALES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D49B70-33C4-7979-F856-7FDDA2E3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55" r="20761"/>
          <a:stretch>
            <a:fillRect/>
          </a:stretch>
        </p:blipFill>
        <p:spPr>
          <a:xfrm>
            <a:off x="8692179" y="2477253"/>
            <a:ext cx="3293437" cy="415126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B7858-BF2F-38B9-E5EB-4F8EC122A733}"/>
              </a:ext>
            </a:extLst>
          </p:cNvPr>
          <p:cNvSpPr txBox="1"/>
          <p:nvPr/>
        </p:nvSpPr>
        <p:spPr>
          <a:xfrm>
            <a:off x="385547" y="3020323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Situation : sud-est de la France, sur la côte méditerranéenne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ffectLst/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Région : Provence-Alpes-Côte d’Azur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Statut : deuxième ville de France</a:t>
            </a: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effectLst/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Population : env. 870 000 (aire métropolitaine : plus de 1,5 million)</a:t>
            </a:r>
            <a:br>
              <a:rPr lang="en-GB" b="1" dirty="0">
                <a:solidFill>
                  <a:srgbClr val="000000"/>
                </a:solidFill>
                <a:latin typeface="Nunito" pitchFamily="2" charset="77"/>
              </a:rPr>
            </a:b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946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428E9-2679-BCF2-1F26-0E93AC51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453"/>
            <a:ext cx="12192000" cy="494132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0E603-D612-0AC6-D3C3-AADF7DA18373}"/>
              </a:ext>
            </a:extLst>
          </p:cNvPr>
          <p:cNvSpPr txBox="1"/>
          <p:nvPr/>
        </p:nvSpPr>
        <p:spPr>
          <a:xfrm>
            <a:off x="301214" y="338119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La région</a:t>
            </a:r>
          </a:p>
        </p:txBody>
      </p:sp>
    </p:spTree>
    <p:extLst>
      <p:ext uri="{BB962C8B-B14F-4D97-AF65-F5344CB8AC3E}">
        <p14:creationId xmlns:p14="http://schemas.microsoft.com/office/powerpoint/2010/main" val="160358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3B78E-C7F3-93A2-0578-9AD001295358}"/>
              </a:ext>
            </a:extLst>
          </p:cNvPr>
          <p:cNvSpPr txBox="1"/>
          <p:nvPr/>
        </p:nvSpPr>
        <p:spPr>
          <a:xfrm>
            <a:off x="301214" y="338119"/>
            <a:ext cx="4023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La camargue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6805F-F15C-D048-200C-37B83D75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F2A14-1379-62FF-F85E-4774124B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7" y="1062318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2A845-C8A6-4736-9B6A-6C039A03F1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5418565" y="3429000"/>
            <a:ext cx="4009615" cy="134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1DC3A3-5F09-3B34-C4B0-A64923507F2E}"/>
              </a:ext>
            </a:extLst>
          </p:cNvPr>
          <p:cNvSpPr txBox="1"/>
          <p:nvPr/>
        </p:nvSpPr>
        <p:spPr>
          <a:xfrm>
            <a:off x="6947714" y="2417847"/>
            <a:ext cx="475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Grand espace humide du delta du Rhône avec marais, lagunes et salines.</a:t>
            </a:r>
            <a:endParaRPr lang="en-GB" dirty="0">
              <a:solidFill>
                <a:srgbClr val="000000"/>
              </a:solidFill>
              <a:effectLst/>
              <a:latin typeface="Nunit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B185A-DD48-E0A5-74D6-8D2F3FD549A0}"/>
              </a:ext>
            </a:extLst>
          </p:cNvPr>
          <p:cNvSpPr txBox="1"/>
          <p:nvPr/>
        </p:nvSpPr>
        <p:spPr>
          <a:xfrm>
            <a:off x="791050" y="5334017"/>
            <a:ext cx="4756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Nunito" pitchFamily="2" charset="77"/>
              </a:rPr>
              <a:t>Riche biodiversité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Connue pour les flamants roses, les chevaux blancs sauvages et les taureaux noirs</a:t>
            </a:r>
            <a:endParaRPr lang="en-GB" dirty="0">
              <a:solidFill>
                <a:srgbClr val="000000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442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ED68-888F-F64C-B7F4-AD96EDA1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BA7C3-2876-B20E-27BE-9E7D1E62A2B9}"/>
              </a:ext>
            </a:extLst>
          </p:cNvPr>
          <p:cNvSpPr txBox="1"/>
          <p:nvPr/>
        </p:nvSpPr>
        <p:spPr>
          <a:xfrm>
            <a:off x="301214" y="338119"/>
            <a:ext cx="4284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Cassis et</a:t>
            </a:r>
          </a:p>
          <a:p>
            <a:r>
              <a:rPr lang="en-GB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Les Calanques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D476F-538E-702E-7D91-036D47E5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A60119-CDB7-3F4F-1A81-4AFE23702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147" y="2122713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5D730-F1B4-BC69-324E-AA9A282D5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10735874" y="5538223"/>
            <a:ext cx="1456126" cy="975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E43F3D-35FB-A4F8-6109-D2CC61648B1C}"/>
              </a:ext>
            </a:extLst>
          </p:cNvPr>
          <p:cNvSpPr txBox="1"/>
          <p:nvPr/>
        </p:nvSpPr>
        <p:spPr>
          <a:xfrm>
            <a:off x="7143473" y="2935497"/>
            <a:ext cx="3692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Connues pour les calanques et les falaises abruptes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99052-2988-7B6E-56C5-5DE11EBD5833}"/>
              </a:ext>
            </a:extLst>
          </p:cNvPr>
          <p:cNvSpPr txBox="1"/>
          <p:nvPr/>
        </p:nvSpPr>
        <p:spPr>
          <a:xfrm>
            <a:off x="166147" y="5986224"/>
            <a:ext cx="594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Célèbres pour le vin, les plages et l'atmosphère méditerranéenne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Destination touristique prisée près de Marseille</a:t>
            </a:r>
            <a:endParaRPr lang="en-GB" dirty="0">
              <a:solidFill>
                <a:srgbClr val="000000"/>
              </a:solidFill>
              <a:latin typeface="Nunito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A3B3D-24FA-45A3-CDFB-5E93AE3F9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35179" y="140431"/>
            <a:ext cx="4016589" cy="2675744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FF150-398C-CBFF-A3C7-0EE7FB08694C}"/>
              </a:ext>
            </a:extLst>
          </p:cNvPr>
          <p:cNvSpPr txBox="1"/>
          <p:nvPr/>
        </p:nvSpPr>
        <p:spPr>
          <a:xfrm>
            <a:off x="9256742" y="2128223"/>
            <a:ext cx="2935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Petit port de pêche sur la côte méditerranéenne</a:t>
            </a:r>
          </a:p>
        </p:txBody>
      </p:sp>
    </p:spTree>
    <p:extLst>
      <p:ext uri="{BB962C8B-B14F-4D97-AF65-F5344CB8AC3E}">
        <p14:creationId xmlns:p14="http://schemas.microsoft.com/office/powerpoint/2010/main" val="330770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8E688-D7B2-36E9-EE3E-0AE16CAD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F7FCAC-F7DF-D772-5967-677F3CCE9276}"/>
              </a:ext>
            </a:extLst>
          </p:cNvPr>
          <p:cNvSpPr txBox="1"/>
          <p:nvPr/>
        </p:nvSpPr>
        <p:spPr>
          <a:xfrm>
            <a:off x="301214" y="338119"/>
            <a:ext cx="503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Aix-en-Provence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B335F-D647-19E3-AF08-6C30395D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8B1F6-E120-AD87-B84A-52A993CA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147" y="2122713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CE038-EE03-5C4E-0369-0BA306B1B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10354874" y="3623449"/>
            <a:ext cx="1456126" cy="975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60BDDD-17A6-5673-BDF8-AA112247FB37}"/>
              </a:ext>
            </a:extLst>
          </p:cNvPr>
          <p:cNvSpPr txBox="1"/>
          <p:nvPr/>
        </p:nvSpPr>
        <p:spPr>
          <a:xfrm>
            <a:off x="8202319" y="2228671"/>
            <a:ext cx="3692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Ville élégante au cœur de la Provence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Connue pour ses fontaines, ses marchés et sa vieille ville historique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D4FB-8DC1-DBF3-6925-C10EC05A66C5}"/>
              </a:ext>
            </a:extLst>
          </p:cNvPr>
          <p:cNvSpPr txBox="1"/>
          <p:nvPr/>
        </p:nvSpPr>
        <p:spPr>
          <a:xfrm>
            <a:off x="166147" y="5986224"/>
            <a:ext cx="594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Ville universitaire et culturelle à l'atmosphère vivante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Berceau du peintre Paul Cézanne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DB023-4D1B-AE7D-1DB1-235FDF794C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960" y="984450"/>
            <a:ext cx="3846080" cy="222218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B5B28-9F7A-C14A-F3DB-488E2641C19F}"/>
              </a:ext>
            </a:extLst>
          </p:cNvPr>
          <p:cNvSpPr txBox="1"/>
          <p:nvPr/>
        </p:nvSpPr>
        <p:spPr>
          <a:xfrm>
            <a:off x="333089" y="1199383"/>
            <a:ext cx="3807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Deuxième ville de la région après Marseille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D515-0901-A84D-DA83-9FFC12768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88C1A-653C-0A39-4054-044C508C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15" y="2205315"/>
            <a:ext cx="4346088" cy="3848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7346C-9945-BD14-A466-3161E16E7C4B}"/>
              </a:ext>
            </a:extLst>
          </p:cNvPr>
          <p:cNvSpPr txBox="1"/>
          <p:nvPr/>
        </p:nvSpPr>
        <p:spPr>
          <a:xfrm>
            <a:off x="301214" y="338119"/>
            <a:ext cx="4713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Brève histoire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de Marseille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B44CD-EBA3-0A47-32BC-7445C3ECAA70}"/>
              </a:ext>
            </a:extLst>
          </p:cNvPr>
          <p:cNvSpPr txBox="1"/>
          <p:nvPr/>
        </p:nvSpPr>
        <p:spPr>
          <a:xfrm>
            <a:off x="1398395" y="2828835"/>
            <a:ext cx="4524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Fondée vers 600 av. J.-C. par des marins grecs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Ancien nom : « Massalia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b="1" dirty="0"/>
              <a:t>Importante ville portuaire depuis l'Antiquité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L'une des plus anciennes villes de France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4D12-A31D-9612-FCC5-8103FD9DB546}"/>
              </a:ext>
            </a:extLst>
          </p:cNvPr>
          <p:cNvSpPr txBox="1"/>
          <p:nvPr/>
        </p:nvSpPr>
        <p:spPr>
          <a:xfrm>
            <a:off x="2941630" y="2247261"/>
            <a:ext cx="4346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1" i="0" dirty="0">
                <a:solidFill>
                  <a:srgbClr val="000000"/>
                </a:solidFill>
                <a:effectLst/>
              </a:rPr>
              <a:t>Marseille, c’est d’abord un port.</a:t>
            </a:r>
            <a:endParaRPr lang="en-DE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E7E91-FBAC-E396-7102-7E7AC441CAD2}"/>
              </a:ext>
            </a:extLst>
          </p:cNvPr>
          <p:cNvSpPr txBox="1"/>
          <p:nvPr/>
        </p:nvSpPr>
        <p:spPr>
          <a:xfrm>
            <a:off x="863020" y="424140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DE" b="0" i="0" dirty="0">
                <a:solidFill>
                  <a:srgbClr val="000000"/>
                </a:solidFill>
                <a:effectLst/>
              </a:rPr>
              <a:t>Marseille est une porte d'entrée vers la Méditerranée et sa culture commerciale. En tant que ville portuaire, Marseille relie l'Europe à l'Afrique du Nord.</a:t>
            </a:r>
          </a:p>
          <a:p>
            <a:pPr algn="l">
              <a:buNone/>
            </a:pPr>
            <a:r>
              <a:rPr lang="en-DE" b="0" i="0" dirty="0">
                <a:solidFill>
                  <a:srgbClr val="000000"/>
                </a:solidFill>
                <a:effectLst/>
              </a:rPr>
              <a:t>La ville est depuis longtemps un lieu de rencontre entre cultures.</a:t>
            </a:r>
          </a:p>
        </p:txBody>
      </p:sp>
    </p:spTree>
    <p:extLst>
      <p:ext uri="{BB962C8B-B14F-4D97-AF65-F5344CB8AC3E}">
        <p14:creationId xmlns:p14="http://schemas.microsoft.com/office/powerpoint/2010/main" val="13347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87551-1AA8-18F3-5F7E-4A4CDD018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A291EE-A8A3-CCA4-E6B5-4610E91EF7D3}"/>
              </a:ext>
            </a:extLst>
          </p:cNvPr>
          <p:cNvSpPr txBox="1"/>
          <p:nvPr/>
        </p:nvSpPr>
        <p:spPr>
          <a:xfrm>
            <a:off x="116156" y="2628802"/>
            <a:ext cx="770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Grande </a:t>
            </a:r>
            <a:r>
              <a:rPr lang="en-GB" dirty="0" err="1"/>
              <a:t>ville</a:t>
            </a:r>
            <a:r>
              <a:rPr lang="en-GB" dirty="0"/>
              <a:t> </a:t>
            </a:r>
            <a:r>
              <a:rPr lang="en-GB" dirty="0" err="1"/>
              <a:t>portuaire</a:t>
            </a:r>
            <a:r>
              <a:rPr lang="en-GB" dirty="0"/>
              <a:t> avec </a:t>
            </a:r>
            <a:r>
              <a:rPr lang="en-GB" dirty="0" err="1"/>
              <a:t>défis</a:t>
            </a:r>
            <a:r>
              <a:rPr lang="en-GB" dirty="0"/>
              <a:t> </a:t>
            </a:r>
            <a:r>
              <a:rPr lang="en-GB" dirty="0" err="1"/>
              <a:t>sociaux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Point d'entrée important pour le trafic de drogue en Europe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Augmentation de la violence et des réseaux criminels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Internet facilite le trafic de drogue et le recrutement de jeunes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2652B-489F-F14E-7671-DC0969D53061}"/>
              </a:ext>
            </a:extLst>
          </p:cNvPr>
          <p:cNvSpPr txBox="1"/>
          <p:nvPr/>
        </p:nvSpPr>
        <p:spPr>
          <a:xfrm>
            <a:off x="116157" y="207491"/>
            <a:ext cx="5191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Défis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sociaux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à Marseille</a:t>
            </a:r>
            <a:endParaRPr lang="en-DE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5D3DB-5B78-6830-AAA6-E47F0DEBF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9072" y="237974"/>
            <a:ext cx="4317821" cy="226685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0C9B55-E518-3EFF-00A7-E9507466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0607" y="3789802"/>
            <a:ext cx="3955236" cy="296642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A3196-B810-D076-4154-B96BC110C4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7787" y="4489374"/>
            <a:ext cx="3136622" cy="176434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EBDA59-5E3C-2524-3472-5D4CA867F6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37786" y="101771"/>
            <a:ext cx="2838058" cy="480611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21F87-50CD-2364-7857-4A56BB1B2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892" y="3901921"/>
            <a:ext cx="2883371" cy="288337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8FD50-922F-216E-7BB3-2FC7BB3432EB}"/>
              </a:ext>
            </a:extLst>
          </p:cNvPr>
          <p:cNvSpPr txBox="1"/>
          <p:nvPr/>
        </p:nvSpPr>
        <p:spPr>
          <a:xfrm>
            <a:off x="116156" y="3901921"/>
            <a:ext cx="22167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Nombreux jeunes sont attirés par l'argent facile et les perspectives d'ascension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530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EA23-BFBB-575A-5E67-A7391987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7E239F-C310-7FA2-55B4-53B57274757F}"/>
              </a:ext>
            </a:extLst>
          </p:cNvPr>
          <p:cNvSpPr txBox="1"/>
          <p:nvPr/>
        </p:nvSpPr>
        <p:spPr>
          <a:xfrm>
            <a:off x="116157" y="2860889"/>
            <a:ext cx="374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Basilique Notre-Dame-de-la-Garde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Massif de l'Étoile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Parc national des Calanques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Centre-ville historique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DB110-8B6F-71E4-527A-DACDD78DEF13}"/>
              </a:ext>
            </a:extLst>
          </p:cNvPr>
          <p:cNvSpPr txBox="1"/>
          <p:nvPr/>
        </p:nvSpPr>
        <p:spPr>
          <a:xfrm>
            <a:off x="116157" y="207491"/>
            <a:ext cx="3446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 en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quelques mots</a:t>
            </a:r>
            <a:endParaRPr lang="en-DE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FF874-216E-617A-9836-DF58B33E7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24714" y="2186024"/>
            <a:ext cx="3351130" cy="44681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D4845-5CCC-92C1-56F1-92736374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82957" y="4391526"/>
            <a:ext cx="3392493" cy="225898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B373C-5319-E6BE-AA6C-4DAB1EC8F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57314" y="279134"/>
            <a:ext cx="4210921" cy="28002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10EA9-573C-EAF8-C117-B799D528E2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2206" y="3461053"/>
            <a:ext cx="3737617" cy="25316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574DF1-9AD4-2D1B-B3C4-1B0D3C444854}"/>
              </a:ext>
            </a:extLst>
          </p:cNvPr>
          <p:cNvSpPr txBox="1"/>
          <p:nvPr/>
        </p:nvSpPr>
        <p:spPr>
          <a:xfrm>
            <a:off x="116156" y="4061218"/>
            <a:ext cx="2418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Mélange de cultures et de cuisines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Vieux-Port de Marseille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7985A-FC53-BA2D-6265-8B6FC6B0D1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39458" y="142753"/>
            <a:ext cx="3230387" cy="25316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E626D-27F8-1611-AEEF-94EE17FD6A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85309" y="2319387"/>
            <a:ext cx="3980282" cy="261400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911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715</Words>
  <Application>Microsoft Macintosh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-webkit-standard</vt:lpstr>
      <vt:lpstr>Arial</vt:lpstr>
      <vt:lpstr>Calibri</vt:lpstr>
      <vt:lpstr>Calibri Light</vt:lpstr>
      <vt:lpstr>Chalkduster</vt:lpstr>
      <vt:lpstr>Nunito</vt:lpstr>
      <vt:lpstr>Wingdings</vt:lpstr>
      <vt:lpstr>Custom Design</vt:lpstr>
      <vt:lpstr>4_Custom Design</vt:lpstr>
      <vt:lpstr>3_Custom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Vogt</dc:creator>
  <cp:lastModifiedBy>Charlie Vogt</cp:lastModifiedBy>
  <cp:revision>62</cp:revision>
  <dcterms:created xsi:type="dcterms:W3CDTF">2026-05-05T14:02:41Z</dcterms:created>
  <dcterms:modified xsi:type="dcterms:W3CDTF">2026-06-16T09:33:21Z</dcterms:modified>
</cp:coreProperties>
</file>